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80" r:id="rId2"/>
    <p:sldId id="281" r:id="rId3"/>
    <p:sldId id="284" r:id="rId4"/>
    <p:sldId id="283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8" r:id="rId17"/>
    <p:sldId id="299" r:id="rId18"/>
    <p:sldId id="297" r:id="rId19"/>
    <p:sldId id="300" r:id="rId20"/>
    <p:sldId id="268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77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3376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7567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2227263" y="1987550"/>
            <a:ext cx="3548062" cy="1349058"/>
            <a:chOff x="1178398" y="2105678"/>
            <a:chExt cx="3548062" cy="1349612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第十八章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电功率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5004"/>
              <a:ext cx="3548062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电功率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/>
          <p:nvPr/>
        </p:nvSpPr>
        <p:spPr>
          <a:xfrm>
            <a:off x="431800" y="1268730"/>
            <a:ext cx="983107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．</a:t>
            </a:r>
            <a:r>
              <a:rPr lang="en-US" altLang="x-none" sz="3200" b="1">
                <a:latin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</a:rPr>
              <a:t>度电可以供 </a:t>
            </a:r>
            <a:r>
              <a:rPr lang="en-US" altLang="x-none" sz="3200" b="1">
                <a:latin typeface="Times New Roman" panose="02020603050405020304" pitchFamily="18" charset="0"/>
              </a:rPr>
              <a:t>40 W </a:t>
            </a:r>
            <a:r>
              <a:rPr lang="zh-CN" altLang="en-US" sz="3200" b="1" dirty="0">
                <a:latin typeface="Times New Roman" panose="02020603050405020304" pitchFamily="18" charset="0"/>
              </a:rPr>
              <a:t>的灯泡工作多长时间？</a:t>
            </a:r>
          </a:p>
        </p:txBody>
      </p:sp>
      <p:sp>
        <p:nvSpPr>
          <p:cNvPr id="29699" name="Rectangle 11"/>
          <p:cNvSpPr/>
          <p:nvPr/>
        </p:nvSpPr>
        <p:spPr>
          <a:xfrm>
            <a:off x="1270000" y="4190683"/>
            <a:ext cx="81724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答：</a:t>
            </a:r>
            <a:r>
              <a:rPr lang="en-US" altLang="x-none" sz="3200" b="1">
                <a:latin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</a:rPr>
              <a:t>度电可以供 </a:t>
            </a:r>
            <a:r>
              <a:rPr lang="en-US" altLang="x-none" sz="3200" b="1">
                <a:latin typeface="Times New Roman" panose="02020603050405020304" pitchFamily="18" charset="0"/>
              </a:rPr>
              <a:t>40 W </a:t>
            </a:r>
            <a:r>
              <a:rPr lang="zh-CN" altLang="en-US" sz="3200" b="1" dirty="0">
                <a:latin typeface="Times New Roman" panose="02020603050405020304" pitchFamily="18" charset="0"/>
              </a:rPr>
              <a:t>的灯泡工作 </a:t>
            </a:r>
            <a:r>
              <a:rPr lang="en-US" altLang="x-none" sz="3200" b="1">
                <a:latin typeface="Times New Roman" panose="02020603050405020304" pitchFamily="18" charset="0"/>
              </a:rPr>
              <a:t>25 h</a:t>
            </a:r>
            <a:r>
              <a:rPr lang="zh-CN" altLang="en-US" sz="3200" b="1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29701" name="矩形 29700"/>
          <p:cNvSpPr/>
          <p:nvPr/>
        </p:nvSpPr>
        <p:spPr>
          <a:xfrm>
            <a:off x="1270000" y="2858770"/>
            <a:ext cx="11160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宋体" panose="02010600030101010101" pitchFamily="2" charset="-122"/>
              </a:rPr>
              <a:t>解：</a:t>
            </a:r>
          </a:p>
        </p:txBody>
      </p:sp>
      <p:grpSp>
        <p:nvGrpSpPr>
          <p:cNvPr id="29706" name="组合 29705"/>
          <p:cNvGrpSpPr/>
          <p:nvPr/>
        </p:nvGrpSpPr>
        <p:grpSpPr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29707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8" name="文本框 29707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</a:p>
          </p:txBody>
        </p:sp>
      </p:grpSp>
      <p:grpSp>
        <p:nvGrpSpPr>
          <p:cNvPr id="29717" name="组合 29716"/>
          <p:cNvGrpSpPr/>
          <p:nvPr/>
        </p:nvGrpSpPr>
        <p:grpSpPr>
          <a:xfrm>
            <a:off x="2601913" y="2606358"/>
            <a:ext cx="8007350" cy="1077912"/>
            <a:chOff x="1429" y="3112"/>
            <a:chExt cx="5044" cy="679"/>
          </a:xfrm>
        </p:grpSpPr>
        <p:sp>
          <p:nvSpPr>
            <p:cNvPr id="29710" name="矩形 29709"/>
            <p:cNvSpPr/>
            <p:nvPr/>
          </p:nvSpPr>
          <p:spPr>
            <a:xfrm>
              <a:off x="1429" y="3249"/>
              <a:ext cx="504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i="1">
                  <a:latin typeface="Times New Roman" panose="02020603050405020304" pitchFamily="18" charset="0"/>
                </a:rPr>
                <a:t>t </a:t>
              </a:r>
              <a:r>
                <a:rPr lang="en-US" altLang="x-none" sz="3200" b="1">
                  <a:latin typeface="Times New Roman" panose="02020603050405020304" pitchFamily="18" charset="0"/>
                </a:rPr>
                <a:t>=</a:t>
              </a:r>
              <a:r>
                <a:rPr lang="zh-CN" altLang="en-US" sz="3200" b="1" dirty="0">
                  <a:latin typeface="Times New Roman" panose="02020603050405020304" pitchFamily="18" charset="0"/>
                </a:rPr>
                <a:t>　　</a:t>
              </a:r>
              <a:r>
                <a:rPr lang="en-US" altLang="x-none" sz="3200" b="1">
                  <a:latin typeface="Times New Roman" panose="02020603050405020304" pitchFamily="18" charset="0"/>
                </a:rPr>
                <a:t>= </a:t>
              </a:r>
              <a:r>
                <a:rPr lang="zh-CN" altLang="en-US" sz="3200" b="1" dirty="0">
                  <a:latin typeface="Times New Roman" panose="02020603050405020304" pitchFamily="18" charset="0"/>
                </a:rPr>
                <a:t>　　　　 </a:t>
              </a:r>
              <a:r>
                <a:rPr lang="en-US" altLang="x-none" sz="3200" b="1">
                  <a:latin typeface="Times New Roman" panose="02020603050405020304" pitchFamily="18" charset="0"/>
                </a:rPr>
                <a:t>=</a:t>
              </a:r>
              <a:r>
                <a:rPr lang="zh-CN" altLang="en-US" sz="3200" b="1" dirty="0">
                  <a:latin typeface="Times New Roman" panose="02020603050405020304" pitchFamily="18" charset="0"/>
                </a:rPr>
                <a:t>　　　　</a:t>
              </a:r>
              <a:r>
                <a:rPr lang="en-US" altLang="x-none" sz="3200" b="1">
                  <a:latin typeface="Times New Roman" panose="02020603050405020304" pitchFamily="18" charset="0"/>
                </a:rPr>
                <a:t>=</a:t>
              </a:r>
              <a:r>
                <a:rPr lang="zh-CN" altLang="en-US" sz="3200" b="1" dirty="0">
                  <a:latin typeface="Times New Roman" panose="02020603050405020304" pitchFamily="18" charset="0"/>
                </a:rPr>
                <a:t> </a:t>
              </a:r>
              <a:r>
                <a:rPr lang="en-US" altLang="zh-CN" sz="3200" b="1">
                  <a:latin typeface="Times New Roman" panose="02020603050405020304" pitchFamily="18" charset="0"/>
                </a:rPr>
                <a:t>25 h</a:t>
              </a:r>
            </a:p>
          </p:txBody>
        </p:sp>
        <p:sp>
          <p:nvSpPr>
            <p:cNvPr id="29711" name="矩形 29710"/>
            <p:cNvSpPr/>
            <p:nvPr/>
          </p:nvSpPr>
          <p:spPr>
            <a:xfrm>
              <a:off x="1814" y="3113"/>
              <a:ext cx="343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200" b="1" i="1">
                  <a:latin typeface="Times New Roman" panose="02020603050405020304" pitchFamily="18" charset="0"/>
                </a:rPr>
                <a:t>W</a:t>
              </a:r>
            </a:p>
            <a:p>
              <a:r>
                <a:rPr lang="en-US" altLang="zh-CN" sz="3200" b="1" i="1">
                  <a:latin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29712" name="直接连接符 29711"/>
            <p:cNvSpPr/>
            <p:nvPr/>
          </p:nvSpPr>
          <p:spPr>
            <a:xfrm>
              <a:off x="1814" y="3408"/>
              <a:ext cx="273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13" name="矩形 29712"/>
            <p:cNvSpPr/>
            <p:nvPr/>
          </p:nvSpPr>
          <p:spPr>
            <a:xfrm>
              <a:off x="2369" y="3113"/>
              <a:ext cx="933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zh-CN" sz="3200" b="1">
                  <a:latin typeface="Times New Roman" panose="02020603050405020304" pitchFamily="18" charset="0"/>
                </a:rPr>
                <a:t>1 </a:t>
              </a:r>
              <a:r>
                <a:rPr lang="en-US" altLang="zh-CN" sz="3200" b="1" dirty="0" err="1">
                  <a:latin typeface="Times New Roman" panose="02020603050405020304" pitchFamily="18" charset="0"/>
                </a:rPr>
                <a:t>kW·h</a:t>
              </a:r>
              <a:endParaRPr lang="en-US" altLang="zh-CN" sz="3200" b="1"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200" b="1">
                  <a:latin typeface="Times New Roman" panose="02020603050405020304" pitchFamily="18" charset="0"/>
                </a:rPr>
                <a:t>40 W</a:t>
              </a:r>
            </a:p>
          </p:txBody>
        </p:sp>
        <p:sp>
          <p:nvSpPr>
            <p:cNvPr id="29714" name="直接连接符 29713"/>
            <p:cNvSpPr/>
            <p:nvPr/>
          </p:nvSpPr>
          <p:spPr>
            <a:xfrm>
              <a:off x="2429" y="3408"/>
              <a:ext cx="791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15" name="矩形 29714"/>
            <p:cNvSpPr/>
            <p:nvPr/>
          </p:nvSpPr>
          <p:spPr>
            <a:xfrm>
              <a:off x="3390" y="3112"/>
              <a:ext cx="1026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zh-CN" sz="3200" b="1">
                  <a:latin typeface="Times New Roman" panose="02020603050405020304" pitchFamily="18" charset="0"/>
                </a:rPr>
                <a:t>1 </a:t>
              </a:r>
              <a:r>
                <a:rPr lang="en-US" altLang="zh-CN" sz="3200" b="1" dirty="0" err="1">
                  <a:latin typeface="Times New Roman" panose="02020603050405020304" pitchFamily="18" charset="0"/>
                </a:rPr>
                <a:t>kW·h</a:t>
              </a:r>
              <a:endParaRPr lang="en-US" altLang="zh-CN" sz="3200" b="1"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200" b="1">
                  <a:latin typeface="Times New Roman" panose="02020603050405020304" pitchFamily="18" charset="0"/>
                </a:rPr>
                <a:t>0.04 kW</a:t>
              </a:r>
            </a:p>
          </p:txBody>
        </p:sp>
        <p:sp>
          <p:nvSpPr>
            <p:cNvPr id="29716" name="直接连接符 29715"/>
            <p:cNvSpPr/>
            <p:nvPr/>
          </p:nvSpPr>
          <p:spPr>
            <a:xfrm>
              <a:off x="3495" y="3407"/>
              <a:ext cx="791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/>
          <p:nvPr/>
        </p:nvSpPr>
        <p:spPr>
          <a:xfrm>
            <a:off x="744855" y="1719580"/>
            <a:ext cx="7920355" cy="1272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．一台电视机 </a:t>
            </a:r>
            <a:r>
              <a:rPr lang="en-US" altLang="x-none" sz="3200" b="1" dirty="0">
                <a:latin typeface="Times New Roman" panose="02020603050405020304" pitchFamily="18" charset="0"/>
              </a:rPr>
              <a:t>5 h </a:t>
            </a:r>
            <a:r>
              <a:rPr lang="zh-CN" altLang="en-US" sz="3200" b="1" dirty="0">
                <a:latin typeface="Times New Roman" panose="02020603050405020304" pitchFamily="18" charset="0"/>
              </a:rPr>
              <a:t>耗电 </a:t>
            </a:r>
            <a:r>
              <a:rPr lang="en-US" altLang="x-none" sz="3200" b="1" dirty="0">
                <a:latin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</a:rPr>
              <a:t>度，这台电视机的功率是多少</a:t>
            </a:r>
            <a:r>
              <a:rPr lang="en-US" altLang="x-none" sz="3200" b="1" dirty="0"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28675" name="Rectangle 20"/>
          <p:cNvSpPr/>
          <p:nvPr/>
        </p:nvSpPr>
        <p:spPr>
          <a:xfrm>
            <a:off x="744855" y="4881880"/>
            <a:ext cx="600583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答：这台电视机的功率是 </a:t>
            </a:r>
            <a:r>
              <a:rPr lang="en-US" altLang="x-none" sz="3200" b="1">
                <a:latin typeface="Times New Roman" panose="02020603050405020304" pitchFamily="18" charset="0"/>
              </a:rPr>
              <a:t>200 W</a:t>
            </a:r>
            <a:r>
              <a:rPr lang="zh-CN" altLang="en-US" sz="3200" b="1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28677" name="矩形 28676"/>
          <p:cNvSpPr/>
          <p:nvPr/>
        </p:nvSpPr>
        <p:spPr>
          <a:xfrm>
            <a:off x="744855" y="3527425"/>
            <a:ext cx="111633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解：</a:t>
            </a:r>
          </a:p>
        </p:txBody>
      </p:sp>
      <p:pic>
        <p:nvPicPr>
          <p:cNvPr id="28678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6930" y="479425"/>
            <a:ext cx="882650" cy="7321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79" name="组合 28678"/>
          <p:cNvGrpSpPr/>
          <p:nvPr/>
        </p:nvGrpSpPr>
        <p:grpSpPr>
          <a:xfrm>
            <a:off x="744855" y="684530"/>
            <a:ext cx="2789555" cy="920750"/>
            <a:chOff x="0" y="0"/>
            <a:chExt cx="2231" cy="580"/>
          </a:xfrm>
        </p:grpSpPr>
        <p:pic>
          <p:nvPicPr>
            <p:cNvPr id="28680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1" name="文本框 28680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</a:p>
          </p:txBody>
        </p:sp>
      </p:grpSp>
      <p:grpSp>
        <p:nvGrpSpPr>
          <p:cNvPr id="28690" name="组合 28689"/>
          <p:cNvGrpSpPr/>
          <p:nvPr/>
        </p:nvGrpSpPr>
        <p:grpSpPr>
          <a:xfrm>
            <a:off x="1716405" y="3324225"/>
            <a:ext cx="7794625" cy="1076325"/>
            <a:chOff x="1020" y="2380"/>
            <a:chExt cx="4910" cy="678"/>
          </a:xfrm>
        </p:grpSpPr>
        <p:sp>
          <p:nvSpPr>
            <p:cNvPr id="28683" name="矩形 28682"/>
            <p:cNvSpPr/>
            <p:nvPr/>
          </p:nvSpPr>
          <p:spPr>
            <a:xfrm>
              <a:off x="1020" y="2516"/>
              <a:ext cx="491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i="1">
                  <a:latin typeface="Times New Roman" panose="02020603050405020304" pitchFamily="18" charset="0"/>
                </a:rPr>
                <a:t>P </a:t>
              </a:r>
              <a:r>
                <a:rPr lang="en-US" altLang="x-none" sz="3200" b="1">
                  <a:latin typeface="Times New Roman" panose="02020603050405020304" pitchFamily="18" charset="0"/>
                </a:rPr>
                <a:t>=</a:t>
              </a:r>
              <a:r>
                <a:rPr lang="zh-CN" altLang="en-US" sz="3200" b="1" dirty="0">
                  <a:latin typeface="Times New Roman" panose="02020603050405020304" pitchFamily="18" charset="0"/>
                </a:rPr>
                <a:t>　　</a:t>
              </a:r>
              <a:r>
                <a:rPr lang="en-US" altLang="x-none" sz="3200" b="1">
                  <a:latin typeface="Times New Roman" panose="02020603050405020304" pitchFamily="18" charset="0"/>
                </a:rPr>
                <a:t>= </a:t>
              </a:r>
              <a:r>
                <a:rPr lang="zh-CN" altLang="en-US" sz="3200" b="1" dirty="0">
                  <a:latin typeface="Times New Roman" panose="02020603050405020304" pitchFamily="18" charset="0"/>
                </a:rPr>
                <a:t>　　　　</a:t>
              </a:r>
              <a:r>
                <a:rPr lang="en-US" altLang="x-none" sz="3200" b="1">
                  <a:latin typeface="Times New Roman" panose="02020603050405020304" pitchFamily="18" charset="0"/>
                </a:rPr>
                <a:t>=</a:t>
              </a:r>
              <a:r>
                <a:rPr lang="en-US" altLang="zh-CN" sz="3200" b="1">
                  <a:latin typeface="Times New Roman" panose="02020603050405020304" pitchFamily="18" charset="0"/>
                </a:rPr>
                <a:t> 0.2 kW </a:t>
              </a:r>
              <a:r>
                <a:rPr lang="en-US" altLang="x-none" sz="3200" b="1">
                  <a:latin typeface="Times New Roman" panose="02020603050405020304" pitchFamily="18" charset="0"/>
                </a:rPr>
                <a:t>=</a:t>
              </a:r>
              <a:r>
                <a:rPr lang="zh-CN" altLang="en-US" sz="3200" b="1" dirty="0">
                  <a:latin typeface="Times New Roman" panose="02020603050405020304" pitchFamily="18" charset="0"/>
                </a:rPr>
                <a:t> </a:t>
              </a:r>
              <a:r>
                <a:rPr lang="en-US" altLang="zh-CN" sz="3200" b="1">
                  <a:latin typeface="Times New Roman" panose="02020603050405020304" pitchFamily="18" charset="0"/>
                </a:rPr>
                <a:t>200 W</a:t>
              </a:r>
            </a:p>
          </p:txBody>
        </p:sp>
        <p:sp>
          <p:nvSpPr>
            <p:cNvPr id="28684" name="矩形 28683"/>
            <p:cNvSpPr/>
            <p:nvPr/>
          </p:nvSpPr>
          <p:spPr>
            <a:xfrm>
              <a:off x="1462" y="2380"/>
              <a:ext cx="343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zh-CN" sz="3200" b="1" i="1">
                  <a:latin typeface="Times New Roman" panose="02020603050405020304" pitchFamily="18" charset="0"/>
                </a:rPr>
                <a:t>W</a:t>
              </a:r>
            </a:p>
            <a:p>
              <a:pPr algn="ctr"/>
              <a:r>
                <a:rPr lang="en-US" altLang="zh-CN" sz="3200" b="1" i="1">
                  <a:latin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28685" name="直接连接符 28684"/>
            <p:cNvSpPr/>
            <p:nvPr/>
          </p:nvSpPr>
          <p:spPr>
            <a:xfrm>
              <a:off x="1476" y="2675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6" name="矩形 28685"/>
            <p:cNvSpPr/>
            <p:nvPr/>
          </p:nvSpPr>
          <p:spPr>
            <a:xfrm>
              <a:off x="1960" y="2380"/>
              <a:ext cx="933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zh-CN" sz="3200" b="1">
                  <a:latin typeface="Times New Roman" panose="02020603050405020304" pitchFamily="18" charset="0"/>
                </a:rPr>
                <a:t>1 </a:t>
              </a:r>
              <a:r>
                <a:rPr lang="en-US" altLang="zh-CN" sz="3200" b="1" dirty="0" err="1">
                  <a:latin typeface="Times New Roman" panose="02020603050405020304" pitchFamily="18" charset="0"/>
                </a:rPr>
                <a:t>kW·h</a:t>
              </a:r>
              <a:endParaRPr lang="en-US" altLang="zh-CN" sz="3200" b="1"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200" b="1">
                  <a:latin typeface="Times New Roman" panose="02020603050405020304" pitchFamily="18" charset="0"/>
                </a:rPr>
                <a:t>5 h</a:t>
              </a:r>
            </a:p>
          </p:txBody>
        </p:sp>
        <p:sp>
          <p:nvSpPr>
            <p:cNvPr id="28687" name="直接连接符 28686"/>
            <p:cNvSpPr/>
            <p:nvPr/>
          </p:nvSpPr>
          <p:spPr>
            <a:xfrm>
              <a:off x="2020" y="2675"/>
              <a:ext cx="791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/>
          <p:nvPr/>
        </p:nvSpPr>
        <p:spPr>
          <a:xfrm>
            <a:off x="447040" y="2420620"/>
            <a:ext cx="104902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不同用电器的电功率一般不同，那么，在不同情况下，比如在不同电压下，同一个用电器的功率总是一样的吗</a:t>
            </a:r>
            <a:r>
              <a:rPr lang="en-US" altLang="x-none" sz="3200" b="1">
                <a:latin typeface="宋体" panose="02010600030101010101" pitchFamily="2" charset="-122"/>
              </a:rPr>
              <a:t>?</a:t>
            </a:r>
          </a:p>
        </p:txBody>
      </p:sp>
      <p:grpSp>
        <p:nvGrpSpPr>
          <p:cNvPr id="27653" name="组合 27652"/>
          <p:cNvGrpSpPr/>
          <p:nvPr/>
        </p:nvGrpSpPr>
        <p:grpSpPr>
          <a:xfrm>
            <a:off x="447040" y="1068070"/>
            <a:ext cx="2599690" cy="920750"/>
            <a:chOff x="0" y="0"/>
            <a:chExt cx="2231" cy="580"/>
          </a:xfrm>
        </p:grpSpPr>
        <p:pic>
          <p:nvPicPr>
            <p:cNvPr id="27654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5" name="文本框 27654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Box 4"/>
          <p:cNvSpPr txBox="1"/>
          <p:nvPr/>
        </p:nvSpPr>
        <p:spPr>
          <a:xfrm>
            <a:off x="1013460" y="1919605"/>
            <a:ext cx="99434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　　将两只灯泡“</a:t>
            </a:r>
            <a:r>
              <a:rPr lang="en-US" altLang="x-none" sz="3200" b="1">
                <a:latin typeface="Times New Roman" panose="02020603050405020304" pitchFamily="18" charset="0"/>
              </a:rPr>
              <a:t>PZ220 40</a:t>
            </a:r>
            <a:r>
              <a:rPr lang="zh-CN" altLang="en-US" sz="3200" b="1" dirty="0">
                <a:latin typeface="Times New Roman" panose="02020603050405020304" pitchFamily="18" charset="0"/>
              </a:rPr>
              <a:t>”和“</a:t>
            </a:r>
            <a:r>
              <a:rPr lang="en-US" altLang="x-none" sz="3200" b="1">
                <a:latin typeface="Times New Roman" panose="02020603050405020304" pitchFamily="18" charset="0"/>
              </a:rPr>
              <a:t>PZ220  100</a:t>
            </a:r>
            <a:r>
              <a:rPr lang="zh-CN" altLang="en-US" sz="3200" b="1" dirty="0">
                <a:latin typeface="Times New Roman" panose="02020603050405020304" pitchFamily="18" charset="0"/>
              </a:rPr>
              <a:t>”先后并联和串联接入家庭电路中，观察灯泡的发光情况。</a:t>
            </a:r>
          </a:p>
        </p:txBody>
      </p:sp>
      <p:sp>
        <p:nvSpPr>
          <p:cNvPr id="26628" name="TextBox 6"/>
          <p:cNvSpPr/>
          <p:nvPr/>
        </p:nvSpPr>
        <p:spPr>
          <a:xfrm>
            <a:off x="5967730" y="3723005"/>
            <a:ext cx="4242435" cy="205843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结论：灯泡的亮暗程度是由实际电功率的大小决定的。</a:t>
            </a:r>
          </a:p>
        </p:txBody>
      </p:sp>
      <p:pic>
        <p:nvPicPr>
          <p:cNvPr id="26630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5" y="142875"/>
            <a:ext cx="1078230" cy="7321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31" name="组合 26630"/>
          <p:cNvGrpSpPr/>
          <p:nvPr/>
        </p:nvGrpSpPr>
        <p:grpSpPr>
          <a:xfrm>
            <a:off x="368935" y="708025"/>
            <a:ext cx="2383790" cy="920750"/>
            <a:chOff x="0" y="0"/>
            <a:chExt cx="2231" cy="580"/>
          </a:xfrm>
        </p:grpSpPr>
        <p:pic>
          <p:nvPicPr>
            <p:cNvPr id="26632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3" name="文本框 26632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演示实验</a:t>
              </a:r>
            </a:p>
          </p:txBody>
        </p:sp>
      </p:grpSp>
      <p:sp>
        <p:nvSpPr>
          <p:cNvPr id="26634" name="文本框 26633"/>
          <p:cNvSpPr txBox="1"/>
          <p:nvPr/>
        </p:nvSpPr>
        <p:spPr>
          <a:xfrm>
            <a:off x="1426845" y="3720465"/>
            <a:ext cx="3395980" cy="2061210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r>
              <a:rPr lang="zh-CN" altLang="en-US" sz="3200" b="1" dirty="0">
                <a:solidFill>
                  <a:srgbClr val="0066CC"/>
                </a:solidFill>
                <a:latin typeface="Arial" panose="020B0604020202020204" pitchFamily="34" charset="0"/>
              </a:rPr>
              <a:t>现象：在并联电路中更亮的灯泡，在串联电路中反而变暗。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nimBg="1"/>
      <p:bldP spid="266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/>
          <p:nvPr/>
        </p:nvSpPr>
        <p:spPr>
          <a:xfrm>
            <a:off x="431800" y="1268730"/>
            <a:ext cx="983424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x-none" sz="3200" b="1">
                <a:latin typeface="Times New Roman" panose="02020603050405020304" pitchFamily="18" charset="0"/>
              </a:rPr>
              <a:t>       1</a:t>
            </a:r>
            <a:r>
              <a:rPr lang="zh-CN" altLang="en-US" sz="3200" b="1" dirty="0">
                <a:latin typeface="Times New Roman" panose="02020603050405020304" pitchFamily="18" charset="0"/>
              </a:rPr>
              <a:t>．额定电压：用电器正常工作时的电压。</a:t>
            </a:r>
            <a:endParaRPr lang="zh-CN" altLang="en-US" sz="3200" b="1" i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   </a:t>
            </a:r>
            <a:r>
              <a:rPr lang="en-US" altLang="x-none" sz="3200" b="1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．额定功率：用电器在额定电压下工作时的功率。 </a:t>
            </a:r>
          </a:p>
        </p:txBody>
      </p:sp>
      <p:sp>
        <p:nvSpPr>
          <p:cNvPr id="25603" name="Rectangle 3"/>
          <p:cNvSpPr/>
          <p:nvPr/>
        </p:nvSpPr>
        <p:spPr>
          <a:xfrm>
            <a:off x="10266045" y="1851978"/>
            <a:ext cx="9874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3200" b="1" i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zh-CN" altLang="en-US" sz="3200" b="1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额</a:t>
            </a:r>
          </a:p>
        </p:txBody>
      </p:sp>
      <p:sp>
        <p:nvSpPr>
          <p:cNvPr id="25604" name="Rectangle 4"/>
          <p:cNvSpPr/>
          <p:nvPr/>
        </p:nvSpPr>
        <p:spPr>
          <a:xfrm>
            <a:off x="10233025" y="1268730"/>
            <a:ext cx="8540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3200" b="1" i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U</a:t>
            </a:r>
            <a:r>
              <a:rPr lang="zh-CN" altLang="en-US" sz="3200" b="1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额</a:t>
            </a:r>
          </a:p>
        </p:txBody>
      </p:sp>
      <p:sp>
        <p:nvSpPr>
          <p:cNvPr id="25606" name="Rectangle 3"/>
          <p:cNvSpPr/>
          <p:nvPr/>
        </p:nvSpPr>
        <p:spPr>
          <a:xfrm>
            <a:off x="10232708" y="2594293"/>
            <a:ext cx="9969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3200" b="1" i="1">
                <a:solidFill>
                  <a:srgbClr val="C0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3200" b="1" baseline="-25000" dirty="0">
                <a:solidFill>
                  <a:srgbClr val="C00000"/>
                </a:solidFill>
                <a:latin typeface="Times New Roman" panose="02020603050405020304" pitchFamily="18" charset="0"/>
              </a:rPr>
              <a:t>实</a:t>
            </a:r>
          </a:p>
        </p:txBody>
      </p:sp>
      <p:sp>
        <p:nvSpPr>
          <p:cNvPr id="25607" name="Rectangle 4"/>
          <p:cNvSpPr/>
          <p:nvPr/>
        </p:nvSpPr>
        <p:spPr>
          <a:xfrm>
            <a:off x="10289858" y="3229928"/>
            <a:ext cx="939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3200" b="1" i="1">
                <a:solidFill>
                  <a:srgbClr val="C0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3200" b="1" baseline="-25000" dirty="0">
                <a:solidFill>
                  <a:srgbClr val="C00000"/>
                </a:solidFill>
                <a:latin typeface="Times New Roman" panose="02020603050405020304" pitchFamily="18" charset="0"/>
              </a:rPr>
              <a:t>实</a:t>
            </a:r>
          </a:p>
        </p:txBody>
      </p:sp>
      <p:sp>
        <p:nvSpPr>
          <p:cNvPr id="25608" name="矩形 4"/>
          <p:cNvSpPr/>
          <p:nvPr/>
        </p:nvSpPr>
        <p:spPr>
          <a:xfrm>
            <a:off x="286385" y="2435860"/>
            <a:ext cx="1012507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．实际电压：</a:t>
            </a:r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实际加在用电器两端的电压。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4</a:t>
            </a:r>
            <a:r>
              <a:rPr lang="zh-CN" altLang="en-US" sz="3200" b="1" dirty="0">
                <a:latin typeface="Times New Roman" panose="02020603050405020304" pitchFamily="18" charset="0"/>
              </a:rPr>
              <a:t>、实际功率：</a:t>
            </a:r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用电器在实际电压下工作时的功率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25610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11" name="矩形 4"/>
          <p:cNvSpPr/>
          <p:nvPr/>
        </p:nvSpPr>
        <p:spPr>
          <a:xfrm>
            <a:off x="263525" y="684848"/>
            <a:ext cx="4674235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三、额定电压、额定功率</a:t>
            </a:r>
          </a:p>
        </p:txBody>
      </p:sp>
      <p:sp>
        <p:nvSpPr>
          <p:cNvPr id="25612" name="TextBox 6"/>
          <p:cNvSpPr/>
          <p:nvPr/>
        </p:nvSpPr>
        <p:spPr>
          <a:xfrm>
            <a:off x="1083945" y="3813810"/>
            <a:ext cx="9831705" cy="2070826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i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 i="1">
                <a:latin typeface="Times New Roman" panose="02020603050405020304" pitchFamily="18" charset="0"/>
              </a:rPr>
              <a:t>U</a:t>
            </a:r>
            <a:r>
              <a:rPr lang="zh-CN" altLang="en-US" sz="3200" b="1" baseline="-25000" dirty="0">
                <a:latin typeface="Times New Roman" panose="02020603050405020304" pitchFamily="18" charset="0"/>
              </a:rPr>
              <a:t>实 </a:t>
            </a:r>
            <a:r>
              <a:rPr lang="en-US" altLang="zh-CN" sz="3200" b="1">
                <a:latin typeface="Times New Roman" panose="02020603050405020304" pitchFamily="18" charset="0"/>
              </a:rPr>
              <a:t>=</a:t>
            </a:r>
            <a:r>
              <a:rPr lang="en-US" altLang="x-none" sz="3200" b="1">
                <a:latin typeface="Times New Roman" panose="02020603050405020304" pitchFamily="18" charset="0"/>
              </a:rPr>
              <a:t> </a:t>
            </a:r>
            <a:r>
              <a:rPr lang="en-US" altLang="x-none" sz="3200" b="1" i="1">
                <a:latin typeface="Times New Roman" panose="02020603050405020304" pitchFamily="18" charset="0"/>
              </a:rPr>
              <a:t>U</a:t>
            </a:r>
            <a:r>
              <a:rPr lang="zh-CN" altLang="en-US" sz="3200" b="1" baseline="-25000" dirty="0">
                <a:latin typeface="Times New Roman" panose="02020603050405020304" pitchFamily="18" charset="0"/>
              </a:rPr>
              <a:t>额</a:t>
            </a:r>
            <a:r>
              <a:rPr lang="zh-CN" altLang="en-US" sz="3200" b="1" dirty="0">
                <a:latin typeface="Times New Roman" panose="02020603050405020304" pitchFamily="18" charset="0"/>
              </a:rPr>
              <a:t>，则 </a:t>
            </a:r>
            <a:r>
              <a:rPr lang="en-US" altLang="x-none" sz="3200" b="1" i="1">
                <a:latin typeface="Times New Roman" panose="02020603050405020304" pitchFamily="18" charset="0"/>
              </a:rPr>
              <a:t>P</a:t>
            </a:r>
            <a:r>
              <a:rPr lang="zh-CN" altLang="en-US" sz="3200" b="1" baseline="-25000" dirty="0">
                <a:latin typeface="Times New Roman" panose="02020603050405020304" pitchFamily="18" charset="0"/>
              </a:rPr>
              <a:t>实 </a:t>
            </a:r>
            <a:r>
              <a:rPr lang="en-US" altLang="x-none" sz="3200" b="1">
                <a:latin typeface="Times New Roman" panose="02020603050405020304" pitchFamily="18" charset="0"/>
              </a:rPr>
              <a:t>=</a:t>
            </a:r>
            <a:r>
              <a:rPr lang="en-US" altLang="zh-CN" sz="3200" b="1">
                <a:latin typeface="Times New Roman" panose="02020603050405020304" pitchFamily="18" charset="0"/>
              </a:rPr>
              <a:t> </a:t>
            </a:r>
            <a:r>
              <a:rPr lang="en-US" altLang="x-none" sz="3200" b="1" i="1">
                <a:latin typeface="Times New Roman" panose="02020603050405020304" pitchFamily="18" charset="0"/>
              </a:rPr>
              <a:t>P</a:t>
            </a:r>
            <a:r>
              <a:rPr lang="zh-CN" altLang="en-US" sz="3200" b="1" baseline="-25000" dirty="0">
                <a:latin typeface="Times New Roman" panose="02020603050405020304" pitchFamily="18" charset="0"/>
              </a:rPr>
              <a:t>额</a:t>
            </a:r>
            <a:r>
              <a:rPr lang="zh-CN" altLang="en-US" sz="3200" b="1" dirty="0">
                <a:latin typeface="Times New Roman" panose="02020603050405020304" pitchFamily="18" charset="0"/>
              </a:rPr>
              <a:t>；用电器正常工作。</a:t>
            </a:r>
          </a:p>
          <a:p>
            <a:pPr>
              <a:lnSpc>
                <a:spcPct val="120000"/>
              </a:lnSpc>
            </a:pPr>
            <a:r>
              <a:rPr lang="zh-CN" altLang="en-US" sz="3200" b="1" i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 i="1">
                <a:latin typeface="Times New Roman" panose="02020603050405020304" pitchFamily="18" charset="0"/>
              </a:rPr>
              <a:t>U</a:t>
            </a:r>
            <a:r>
              <a:rPr lang="zh-CN" altLang="en-US" sz="3200" b="1" baseline="-25000" dirty="0">
                <a:latin typeface="Times New Roman" panose="02020603050405020304" pitchFamily="18" charset="0"/>
              </a:rPr>
              <a:t>实 </a:t>
            </a:r>
            <a:r>
              <a:rPr lang="en-US" altLang="x-none" sz="3200" b="1">
                <a:latin typeface="Times New Roman" panose="02020603050405020304" pitchFamily="18" charset="0"/>
              </a:rPr>
              <a:t>&gt;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en-US" altLang="x-none" sz="3200" b="1" i="1">
                <a:latin typeface="Times New Roman" panose="02020603050405020304" pitchFamily="18" charset="0"/>
              </a:rPr>
              <a:t>U</a:t>
            </a:r>
            <a:r>
              <a:rPr lang="zh-CN" altLang="en-US" sz="3200" b="1" baseline="-25000" dirty="0">
                <a:latin typeface="Times New Roman" panose="02020603050405020304" pitchFamily="18" charset="0"/>
              </a:rPr>
              <a:t>额</a:t>
            </a:r>
            <a:r>
              <a:rPr lang="zh-CN" altLang="en-US" sz="3200" b="1" dirty="0">
                <a:latin typeface="Times New Roman" panose="02020603050405020304" pitchFamily="18" charset="0"/>
              </a:rPr>
              <a:t>，则 </a:t>
            </a:r>
            <a:r>
              <a:rPr lang="en-US" altLang="x-none" sz="3200" b="1" i="1">
                <a:latin typeface="Times New Roman" panose="02020603050405020304" pitchFamily="18" charset="0"/>
              </a:rPr>
              <a:t>P</a:t>
            </a:r>
            <a:r>
              <a:rPr lang="zh-CN" altLang="en-US" sz="3200" b="1" baseline="-25000" dirty="0">
                <a:latin typeface="Times New Roman" panose="02020603050405020304" pitchFamily="18" charset="0"/>
              </a:rPr>
              <a:t>实 </a:t>
            </a:r>
            <a:r>
              <a:rPr lang="en-US" altLang="x-none" sz="3200" b="1">
                <a:latin typeface="Times New Roman" panose="02020603050405020304" pitchFamily="18" charset="0"/>
              </a:rPr>
              <a:t>&gt;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en-US" altLang="x-none" sz="3200" b="1" i="1">
                <a:latin typeface="Times New Roman" panose="02020603050405020304" pitchFamily="18" charset="0"/>
              </a:rPr>
              <a:t>P</a:t>
            </a:r>
            <a:r>
              <a:rPr lang="zh-CN" altLang="en-US" sz="3200" b="1" baseline="-25000" dirty="0">
                <a:latin typeface="Times New Roman" panose="02020603050405020304" pitchFamily="18" charset="0"/>
              </a:rPr>
              <a:t>额</a:t>
            </a:r>
            <a:r>
              <a:rPr lang="zh-CN" altLang="en-US" sz="3200" b="1" dirty="0">
                <a:latin typeface="Times New Roman" panose="02020603050405020304" pitchFamily="18" charset="0"/>
              </a:rPr>
              <a:t>；可能烧毁用电器。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i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 i="1">
                <a:latin typeface="Times New Roman" panose="02020603050405020304" pitchFamily="18" charset="0"/>
              </a:rPr>
              <a:t>U</a:t>
            </a:r>
            <a:r>
              <a:rPr lang="zh-CN" altLang="en-US" sz="3200" b="1" baseline="-25000" dirty="0">
                <a:latin typeface="Times New Roman" panose="02020603050405020304" pitchFamily="18" charset="0"/>
              </a:rPr>
              <a:t>实 </a:t>
            </a:r>
            <a:r>
              <a:rPr lang="en-US" altLang="x-none" sz="3200" b="1">
                <a:latin typeface="Times New Roman" panose="02020603050405020304" pitchFamily="18" charset="0"/>
              </a:rPr>
              <a:t>&lt;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en-US" altLang="x-none" sz="3200" b="1" i="1">
                <a:latin typeface="Times New Roman" panose="02020603050405020304" pitchFamily="18" charset="0"/>
              </a:rPr>
              <a:t>U</a:t>
            </a:r>
            <a:r>
              <a:rPr lang="zh-CN" altLang="en-US" sz="3200" b="1" baseline="-25000" dirty="0">
                <a:latin typeface="Times New Roman" panose="02020603050405020304" pitchFamily="18" charset="0"/>
              </a:rPr>
              <a:t>额</a:t>
            </a:r>
            <a:r>
              <a:rPr lang="zh-CN" altLang="en-US" sz="3200" b="1" dirty="0">
                <a:latin typeface="Times New Roman" panose="02020603050405020304" pitchFamily="18" charset="0"/>
              </a:rPr>
              <a:t>，则 </a:t>
            </a:r>
            <a:r>
              <a:rPr lang="en-US" altLang="x-none" sz="3200" b="1" i="1">
                <a:latin typeface="Times New Roman" panose="02020603050405020304" pitchFamily="18" charset="0"/>
              </a:rPr>
              <a:t>P</a:t>
            </a:r>
            <a:r>
              <a:rPr lang="zh-CN" altLang="en-US" sz="3200" b="1" baseline="-25000" dirty="0">
                <a:latin typeface="Times New Roman" panose="02020603050405020304" pitchFamily="18" charset="0"/>
              </a:rPr>
              <a:t>实 </a:t>
            </a:r>
            <a:r>
              <a:rPr lang="en-US" altLang="x-none" sz="3200" b="1">
                <a:latin typeface="Times New Roman" panose="02020603050405020304" pitchFamily="18" charset="0"/>
              </a:rPr>
              <a:t>&lt;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en-US" altLang="x-none" sz="3200" b="1" i="1">
                <a:latin typeface="Times New Roman" panose="02020603050405020304" pitchFamily="18" charset="0"/>
              </a:rPr>
              <a:t>P</a:t>
            </a:r>
            <a:r>
              <a:rPr lang="zh-CN" altLang="en-US" sz="3200" b="1" baseline="-25000" dirty="0">
                <a:latin typeface="Times New Roman" panose="02020603050405020304" pitchFamily="18" charset="0"/>
              </a:rPr>
              <a:t>额</a:t>
            </a:r>
            <a:r>
              <a:rPr lang="zh-CN" altLang="en-US" sz="3200" b="1" dirty="0">
                <a:latin typeface="Times New Roman" panose="02020603050405020304" pitchFamily="18" charset="0"/>
              </a:rPr>
              <a:t>；用电器不能正常工作。</a:t>
            </a:r>
          </a:p>
        </p:txBody>
      </p:sp>
      <p:sp>
        <p:nvSpPr>
          <p:cNvPr id="37899" name="文本框 37898"/>
          <p:cNvSpPr txBox="1"/>
          <p:nvPr/>
        </p:nvSpPr>
        <p:spPr>
          <a:xfrm>
            <a:off x="769938" y="6103938"/>
            <a:ext cx="10145712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特别注意：用电器的额定功率只有一个，而实际功率有很多个。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2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6" grpId="0"/>
      <p:bldP spid="25607" grpId="0"/>
      <p:bldP spid="25612" grpId="0" uiExpand="1" build="allAtOnce" animBg="1"/>
      <p:bldP spid="378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/>
          <p:nvPr/>
        </p:nvSpPr>
        <p:spPr>
          <a:xfrm>
            <a:off x="829945" y="1574800"/>
            <a:ext cx="102603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观察白炽灯泡和洗衣机的铭牌，理解其中的含义。</a:t>
            </a:r>
          </a:p>
        </p:txBody>
      </p:sp>
      <p:sp>
        <p:nvSpPr>
          <p:cNvPr id="23555" name="Oval 13"/>
          <p:cNvSpPr/>
          <p:nvPr/>
        </p:nvSpPr>
        <p:spPr>
          <a:xfrm>
            <a:off x="4754245" y="5679758"/>
            <a:ext cx="1657350" cy="360362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23557" name="图片 23556" descr="100W白炽灯泡铭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915" y="2950210"/>
            <a:ext cx="4140200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480" y="2812415"/>
            <a:ext cx="4183063" cy="3227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2020" y="448945"/>
            <a:ext cx="882650" cy="731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60" name="组合 23559"/>
          <p:cNvGrpSpPr/>
          <p:nvPr/>
        </p:nvGrpSpPr>
        <p:grpSpPr>
          <a:xfrm>
            <a:off x="829945" y="653733"/>
            <a:ext cx="2789238" cy="920750"/>
            <a:chOff x="0" y="0"/>
            <a:chExt cx="2231" cy="580"/>
          </a:xfrm>
        </p:grpSpPr>
        <p:pic>
          <p:nvPicPr>
            <p:cNvPr id="23561" name="圆角矩形 1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2" name="文本框 23561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/>
          <p:nvPr/>
        </p:nvSpPr>
        <p:spPr>
          <a:xfrm>
            <a:off x="937260" y="1529080"/>
            <a:ext cx="1008507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．一种彩色灯泡的额定电压是 </a:t>
            </a:r>
            <a:r>
              <a:rPr lang="en-US" altLang="x-none" sz="3200" b="1">
                <a:latin typeface="Times New Roman" panose="02020603050405020304" pitchFamily="18" charset="0"/>
              </a:rPr>
              <a:t>36 V</a:t>
            </a:r>
            <a:r>
              <a:rPr lang="zh-CN" altLang="en-US" sz="3200" b="1" dirty="0">
                <a:latin typeface="Times New Roman" panose="02020603050405020304" pitchFamily="18" charset="0"/>
              </a:rPr>
              <a:t>，要接在 </a:t>
            </a:r>
            <a:r>
              <a:rPr lang="en-US" altLang="x-none" sz="3200" b="1">
                <a:latin typeface="Times New Roman" panose="02020603050405020304" pitchFamily="18" charset="0"/>
              </a:rPr>
              <a:t>220 V </a:t>
            </a:r>
            <a:r>
              <a:rPr lang="zh-CN" altLang="en-US" sz="3200" b="1" dirty="0">
                <a:latin typeface="Times New Roman" panose="02020603050405020304" pitchFamily="18" charset="0"/>
              </a:rPr>
              <a:t>的电路中，要串联多少个这种灯泡才行</a:t>
            </a:r>
            <a:r>
              <a:rPr lang="en-US" altLang="x-none" sz="3200" b="1"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38915" name="Rectangle 7"/>
          <p:cNvSpPr/>
          <p:nvPr/>
        </p:nvSpPr>
        <p:spPr>
          <a:xfrm>
            <a:off x="937260" y="4660900"/>
            <a:ext cx="993838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　　因不能超过额定电压，所以应该串联 </a:t>
            </a:r>
            <a:r>
              <a:rPr lang="en-US" altLang="x-none" sz="3200" b="1">
                <a:solidFill>
                  <a:srgbClr val="CC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个这种灯泡。</a:t>
            </a:r>
          </a:p>
        </p:txBody>
      </p:sp>
      <p:sp>
        <p:nvSpPr>
          <p:cNvPr id="38918" name="矩形 38917"/>
          <p:cNvSpPr/>
          <p:nvPr/>
        </p:nvSpPr>
        <p:spPr>
          <a:xfrm>
            <a:off x="937260" y="318452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解：</a:t>
            </a:r>
          </a:p>
        </p:txBody>
      </p:sp>
      <p:pic>
        <p:nvPicPr>
          <p:cNvPr id="38919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8920" name="组合 38919"/>
          <p:cNvGrpSpPr/>
          <p:nvPr/>
        </p:nvGrpSpPr>
        <p:grpSpPr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38921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22" name="文本框 38921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</a:p>
          </p:txBody>
        </p:sp>
      </p:grpSp>
      <p:sp>
        <p:nvSpPr>
          <p:cNvPr id="38923" name="矩形 38922"/>
          <p:cNvSpPr/>
          <p:nvPr/>
        </p:nvSpPr>
        <p:spPr>
          <a:xfrm>
            <a:off x="4609148" y="3365500"/>
            <a:ext cx="13620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≈ </a:t>
            </a:r>
            <a:r>
              <a:rPr lang="en-US" altLang="zh-CN" sz="3200" b="1">
                <a:latin typeface="Times New Roman" panose="02020603050405020304" pitchFamily="18" charset="0"/>
              </a:rPr>
              <a:t>6.1</a:t>
            </a:r>
          </a:p>
        </p:txBody>
      </p:sp>
      <p:grpSp>
        <p:nvGrpSpPr>
          <p:cNvPr id="38932" name="组合 38931"/>
          <p:cNvGrpSpPr/>
          <p:nvPr/>
        </p:nvGrpSpPr>
        <p:grpSpPr>
          <a:xfrm>
            <a:off x="2916873" y="3138488"/>
            <a:ext cx="1731962" cy="1076325"/>
            <a:chOff x="1111" y="3356"/>
            <a:chExt cx="1091" cy="678"/>
          </a:xfrm>
        </p:grpSpPr>
        <p:sp>
          <p:nvSpPr>
            <p:cNvPr id="38925" name="矩形 38924"/>
            <p:cNvSpPr/>
            <p:nvPr/>
          </p:nvSpPr>
          <p:spPr>
            <a:xfrm>
              <a:off x="1111" y="3492"/>
              <a:ext cx="499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b="1" i="1">
                  <a:latin typeface="Times New Roman" panose="02020603050405020304" pitchFamily="18" charset="0"/>
                </a:rPr>
                <a:t>n </a:t>
              </a:r>
              <a:r>
                <a:rPr lang="en-US" altLang="x-none" sz="3200" b="1">
                  <a:latin typeface="Times New Roman" panose="02020603050405020304" pitchFamily="18" charset="0"/>
                </a:rPr>
                <a:t>=</a:t>
              </a:r>
              <a:endParaRPr lang="en-US" altLang="zh-CN" sz="3200" b="1">
                <a:latin typeface="Times New Roman" panose="02020603050405020304" pitchFamily="18" charset="0"/>
              </a:endParaRPr>
            </a:p>
          </p:txBody>
        </p:sp>
        <p:sp>
          <p:nvSpPr>
            <p:cNvPr id="38926" name="矩形 38925"/>
            <p:cNvSpPr/>
            <p:nvPr/>
          </p:nvSpPr>
          <p:spPr>
            <a:xfrm>
              <a:off x="1459" y="3356"/>
              <a:ext cx="743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zh-CN" sz="3200" b="1">
                  <a:latin typeface="Times New Roman" panose="02020603050405020304" pitchFamily="18" charset="0"/>
                </a:rPr>
                <a:t>220 V</a:t>
              </a:r>
            </a:p>
            <a:p>
              <a:pPr algn="ctr"/>
              <a:r>
                <a:rPr lang="en-US" altLang="zh-CN" sz="3200" b="1">
                  <a:latin typeface="Times New Roman" panose="02020603050405020304" pitchFamily="18" charset="0"/>
                </a:rPr>
                <a:t>36 V</a:t>
              </a:r>
            </a:p>
          </p:txBody>
        </p:sp>
        <p:sp>
          <p:nvSpPr>
            <p:cNvPr id="38927" name="直接连接符 38926"/>
            <p:cNvSpPr/>
            <p:nvPr/>
          </p:nvSpPr>
          <p:spPr>
            <a:xfrm>
              <a:off x="1496" y="3651"/>
              <a:ext cx="63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/>
          <p:nvPr/>
        </p:nvSpPr>
        <p:spPr>
          <a:xfrm>
            <a:off x="525145" y="1535430"/>
            <a:ext cx="11189970" cy="2453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．一位电视记者在讲到某工厂上半年共节约电</a:t>
            </a:r>
            <a:r>
              <a:rPr lang="en-US" altLang="x-none" sz="3200" b="1">
                <a:latin typeface="Times New Roman" panose="02020603050405020304" pitchFamily="18" charset="0"/>
              </a:rPr>
              <a:t>5 000 kW · h </a:t>
            </a:r>
            <a:r>
              <a:rPr lang="zh-CN" altLang="en-US" sz="3200" b="1" dirty="0">
                <a:latin typeface="Times New Roman" panose="02020603050405020304" pitchFamily="18" charset="0"/>
              </a:rPr>
              <a:t>的时候，手举一只理发用电吹风机说：“我这只电吹风是 </a:t>
            </a:r>
            <a:r>
              <a:rPr lang="en-US" altLang="x-none" sz="3200" b="1">
                <a:latin typeface="Times New Roman" panose="02020603050405020304" pitchFamily="18" charset="0"/>
              </a:rPr>
              <a:t>500 </a:t>
            </a:r>
            <a:r>
              <a:rPr lang="zh-CN" altLang="en-US" sz="3200" b="1" dirty="0">
                <a:latin typeface="Times New Roman" panose="02020603050405020304" pitchFamily="18" charset="0"/>
              </a:rPr>
              <a:t>瓦的，也就是 </a:t>
            </a:r>
            <a:r>
              <a:rPr lang="en-US" altLang="x-none" sz="3200" b="1">
                <a:latin typeface="Times New Roman" panose="02020603050405020304" pitchFamily="18" charset="0"/>
              </a:rPr>
              <a:t>0.5 </a:t>
            </a:r>
            <a:r>
              <a:rPr lang="zh-CN" altLang="en-US" sz="3200" b="1" dirty="0">
                <a:latin typeface="Times New Roman" panose="02020603050405020304" pitchFamily="18" charset="0"/>
              </a:rPr>
              <a:t>千瓦，这个工厂节省的电力可以开动 </a:t>
            </a:r>
            <a:r>
              <a:rPr lang="en-US" altLang="x-none" sz="3200" b="1">
                <a:latin typeface="Times New Roman" panose="02020603050405020304" pitchFamily="18" charset="0"/>
              </a:rPr>
              <a:t>10 000 </a:t>
            </a:r>
            <a:r>
              <a:rPr lang="zh-CN" altLang="en-US" sz="3200" b="1" dirty="0">
                <a:latin typeface="Times New Roman" panose="02020603050405020304" pitchFamily="18" charset="0"/>
              </a:rPr>
              <a:t>个这样的电吹风”。这位记者错在哪里</a:t>
            </a:r>
            <a:r>
              <a:rPr lang="en-US" altLang="x-none" sz="3200" b="1"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39939" name="Rectangle 7"/>
          <p:cNvSpPr/>
          <p:nvPr/>
        </p:nvSpPr>
        <p:spPr>
          <a:xfrm>
            <a:off x="699135" y="4549140"/>
            <a:ext cx="10296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　　这位记者的说法混淆了电能和电功率概念。  </a:t>
            </a:r>
          </a:p>
        </p:txBody>
      </p:sp>
      <p:pic>
        <p:nvPicPr>
          <p:cNvPr id="39940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5" y="142875"/>
            <a:ext cx="1116965" cy="7321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941" name="组合 39940"/>
          <p:cNvGrpSpPr/>
          <p:nvPr/>
        </p:nvGrpSpPr>
        <p:grpSpPr>
          <a:xfrm>
            <a:off x="431800" y="347980"/>
            <a:ext cx="3529965" cy="920750"/>
            <a:chOff x="0" y="0"/>
            <a:chExt cx="2231" cy="580"/>
          </a:xfrm>
        </p:grpSpPr>
        <p:pic>
          <p:nvPicPr>
            <p:cNvPr id="39942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3" name="文本框 39942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"/>
          <p:cNvSpPr/>
          <p:nvPr/>
        </p:nvSpPr>
        <p:spPr>
          <a:xfrm>
            <a:off x="431800" y="749300"/>
            <a:ext cx="61642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有关电功率计算的导出公式</a:t>
            </a:r>
          </a:p>
        </p:txBody>
      </p:sp>
      <p:sp>
        <p:nvSpPr>
          <p:cNvPr id="40963" name="Rectangle 12"/>
          <p:cNvSpPr/>
          <p:nvPr/>
        </p:nvSpPr>
        <p:spPr>
          <a:xfrm>
            <a:off x="3064193" y="2540953"/>
            <a:ext cx="16224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x-none" sz="3200" b="1" i="1"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en-US" altLang="x-none" sz="3200" b="1"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x-none" sz="3200" b="1" i="1">
                <a:latin typeface="Times New Roman" panose="02020603050405020304" pitchFamily="18" charset="0"/>
                <a:ea typeface="黑体" panose="02010609060101010101" pitchFamily="49" charset="-122"/>
              </a:rPr>
              <a:t>UI   </a:t>
            </a:r>
          </a:p>
        </p:txBody>
      </p:sp>
      <p:sp>
        <p:nvSpPr>
          <p:cNvPr id="40964" name="AutoShape 28"/>
          <p:cNvSpPr/>
          <p:nvPr/>
        </p:nvSpPr>
        <p:spPr>
          <a:xfrm flipH="1">
            <a:off x="5512118" y="2771140"/>
            <a:ext cx="263525" cy="1303338"/>
          </a:xfrm>
          <a:prstGeom prst="rightBrace">
            <a:avLst>
              <a:gd name="adj1" fmla="val 56029"/>
              <a:gd name="adj2" fmla="val 50000"/>
            </a:avLst>
          </a:prstGeom>
          <a:noFill/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40965" name="Rectangle 31"/>
          <p:cNvSpPr/>
          <p:nvPr/>
        </p:nvSpPr>
        <p:spPr>
          <a:xfrm>
            <a:off x="5801043" y="3728403"/>
            <a:ext cx="16557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3200" b="1" i="1"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en-US" altLang="x-none" sz="3200" b="1"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x-none" sz="3200" b="1" i="1">
                <a:latin typeface="Times New Roman" panose="02020603050405020304" pitchFamily="18" charset="0"/>
                <a:ea typeface="黑体" panose="02010609060101010101" pitchFamily="49" charset="-122"/>
              </a:rPr>
              <a:t>I</a:t>
            </a:r>
            <a:r>
              <a:rPr lang="en-US" altLang="x-none" sz="32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x-none" sz="3200" b="1" i="1"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</a:p>
        </p:txBody>
      </p:sp>
      <p:grpSp>
        <p:nvGrpSpPr>
          <p:cNvPr id="40966" name="组合 40965"/>
          <p:cNvGrpSpPr/>
          <p:nvPr/>
        </p:nvGrpSpPr>
        <p:grpSpPr>
          <a:xfrm>
            <a:off x="4216718" y="2756853"/>
            <a:ext cx="1152525" cy="1303337"/>
            <a:chOff x="0" y="0"/>
            <a:chExt cx="1152525" cy="1303337"/>
          </a:xfrm>
        </p:grpSpPr>
        <p:sp>
          <p:nvSpPr>
            <p:cNvPr id="40967" name="AutoShape 27"/>
            <p:cNvSpPr/>
            <p:nvPr/>
          </p:nvSpPr>
          <p:spPr>
            <a:xfrm>
              <a:off x="0" y="0"/>
              <a:ext cx="263525" cy="1303337"/>
            </a:xfrm>
            <a:prstGeom prst="rightBrace">
              <a:avLst>
                <a:gd name="adj1" fmla="val 56029"/>
                <a:gd name="adj2" fmla="val 50000"/>
              </a:avLst>
            </a:prstGeom>
            <a:noFill/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sp>
          <p:nvSpPr>
            <p:cNvPr id="40968" name="AutoShape 36"/>
            <p:cNvSpPr/>
            <p:nvPr/>
          </p:nvSpPr>
          <p:spPr>
            <a:xfrm>
              <a:off x="469900" y="496887"/>
              <a:ext cx="682625" cy="301625"/>
            </a:xfrm>
            <a:prstGeom prst="rightArrow">
              <a:avLst>
                <a:gd name="adj1" fmla="val 44444"/>
                <a:gd name="adj2" fmla="val 81578"/>
              </a:avLst>
            </a:prstGeom>
            <a:solidFill>
              <a:srgbClr val="FFFF99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0972" name="组合 40971"/>
          <p:cNvGrpSpPr/>
          <p:nvPr/>
        </p:nvGrpSpPr>
        <p:grpSpPr>
          <a:xfrm>
            <a:off x="3099118" y="3585528"/>
            <a:ext cx="1098549" cy="1076325"/>
            <a:chOff x="408" y="3809"/>
            <a:chExt cx="692" cy="678"/>
          </a:xfrm>
        </p:grpSpPr>
        <p:sp>
          <p:nvSpPr>
            <p:cNvPr id="40973" name="矩形 40972"/>
            <p:cNvSpPr/>
            <p:nvPr/>
          </p:nvSpPr>
          <p:spPr>
            <a:xfrm>
              <a:off x="408" y="3945"/>
              <a:ext cx="68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b="1" i="1">
                  <a:latin typeface="Times New Roman" panose="02020603050405020304" pitchFamily="18" charset="0"/>
                </a:rPr>
                <a:t>I </a:t>
              </a:r>
              <a:r>
                <a:rPr lang="en-US" altLang="x-none" sz="3200" b="1">
                  <a:latin typeface="Times New Roman" panose="02020603050405020304" pitchFamily="18" charset="0"/>
                </a:rPr>
                <a:t>=</a:t>
              </a:r>
              <a:endParaRPr lang="en-US" altLang="zh-CN" sz="3200" b="1">
                <a:latin typeface="Times New Roman" panose="02020603050405020304" pitchFamily="18" charset="0"/>
              </a:endParaRPr>
            </a:p>
          </p:txBody>
        </p:sp>
        <p:sp>
          <p:nvSpPr>
            <p:cNvPr id="40974" name="矩形 40973"/>
            <p:cNvSpPr/>
            <p:nvPr/>
          </p:nvSpPr>
          <p:spPr>
            <a:xfrm>
              <a:off x="800" y="3809"/>
              <a:ext cx="300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zh-CN" sz="3200" b="1" i="1">
                  <a:latin typeface="Times New Roman" panose="02020603050405020304" pitchFamily="18" charset="0"/>
                </a:rPr>
                <a:t>U</a:t>
              </a:r>
            </a:p>
            <a:p>
              <a:pPr algn="ctr"/>
              <a:r>
                <a:rPr lang="en-US" altLang="zh-CN" sz="3200" b="1" i="1"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40975" name="直接连接符 40974"/>
            <p:cNvSpPr/>
            <p:nvPr/>
          </p:nvSpPr>
          <p:spPr>
            <a:xfrm>
              <a:off x="793" y="4104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0976" name="组合 40975"/>
          <p:cNvGrpSpPr/>
          <p:nvPr/>
        </p:nvGrpSpPr>
        <p:grpSpPr>
          <a:xfrm>
            <a:off x="5775643" y="2313940"/>
            <a:ext cx="1163637" cy="1076325"/>
            <a:chOff x="408" y="3809"/>
            <a:chExt cx="733" cy="678"/>
          </a:xfrm>
        </p:grpSpPr>
        <p:sp>
          <p:nvSpPr>
            <p:cNvPr id="40977" name="矩形 40976"/>
            <p:cNvSpPr/>
            <p:nvPr/>
          </p:nvSpPr>
          <p:spPr>
            <a:xfrm>
              <a:off x="408" y="3945"/>
              <a:ext cx="68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b="1" i="1">
                  <a:latin typeface="Times New Roman" panose="02020603050405020304" pitchFamily="18" charset="0"/>
                </a:rPr>
                <a:t>P </a:t>
              </a:r>
              <a:r>
                <a:rPr lang="en-US" altLang="x-none" sz="3200" b="1">
                  <a:latin typeface="Times New Roman" panose="02020603050405020304" pitchFamily="18" charset="0"/>
                </a:rPr>
                <a:t>=</a:t>
              </a:r>
              <a:endParaRPr lang="en-US" altLang="zh-CN" sz="3200" b="1">
                <a:latin typeface="Times New Roman" panose="02020603050405020304" pitchFamily="18" charset="0"/>
              </a:endParaRPr>
            </a:p>
          </p:txBody>
        </p:sp>
        <p:sp>
          <p:nvSpPr>
            <p:cNvPr id="40978" name="矩形 40977"/>
            <p:cNvSpPr/>
            <p:nvPr/>
          </p:nvSpPr>
          <p:spPr>
            <a:xfrm>
              <a:off x="758" y="3809"/>
              <a:ext cx="383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zh-CN" sz="3200" b="1" i="1">
                  <a:latin typeface="Times New Roman" panose="02020603050405020304" pitchFamily="18" charset="0"/>
                </a:rPr>
                <a:t>U</a:t>
              </a:r>
              <a:r>
                <a:rPr lang="en-US" altLang="zh-CN" sz="3200" b="1" baseline="30000">
                  <a:latin typeface="Times New Roman" panose="02020603050405020304" pitchFamily="18" charset="0"/>
                </a:rPr>
                <a:t>2</a:t>
              </a:r>
            </a:p>
            <a:p>
              <a:pPr algn="ctr"/>
              <a:r>
                <a:rPr lang="en-US" altLang="zh-CN" sz="3200" b="1" i="1"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40979" name="直接连接符 40978"/>
            <p:cNvSpPr/>
            <p:nvPr/>
          </p:nvSpPr>
          <p:spPr>
            <a:xfrm>
              <a:off x="793" y="4104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ldLvl="0" animBg="1"/>
      <p:bldP spid="409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3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1540" y="479425"/>
            <a:ext cx="1494790" cy="12401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2000" name="组合 41999"/>
          <p:cNvGrpSpPr/>
          <p:nvPr/>
        </p:nvGrpSpPr>
        <p:grpSpPr>
          <a:xfrm>
            <a:off x="799465" y="684530"/>
            <a:ext cx="4293235" cy="971550"/>
            <a:chOff x="0" y="0"/>
            <a:chExt cx="2231" cy="580"/>
          </a:xfrm>
        </p:grpSpPr>
        <p:pic>
          <p:nvPicPr>
            <p:cNvPr id="42001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2002" name="文本框 42001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  <p:grpSp>
        <p:nvGrpSpPr>
          <p:cNvPr id="42003" name="组合 42002"/>
          <p:cNvGrpSpPr/>
          <p:nvPr/>
        </p:nvGrpSpPr>
        <p:grpSpPr>
          <a:xfrm>
            <a:off x="760095" y="2755900"/>
            <a:ext cx="4090035" cy="2745478"/>
            <a:chOff x="0" y="0"/>
            <a:chExt cx="1674" cy="1639"/>
          </a:xfrm>
        </p:grpSpPr>
        <p:pic>
          <p:nvPicPr>
            <p:cNvPr id="42004" name="单圆角矩形 2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674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2005" name="文本框 42004"/>
            <p:cNvSpPr txBox="1"/>
            <p:nvPr/>
          </p:nvSpPr>
          <p:spPr>
            <a:xfrm>
              <a:off x="128" y="207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电功率的概念和计算</a:t>
              </a:r>
            </a:p>
          </p:txBody>
        </p:sp>
      </p:grpSp>
      <p:grpSp>
        <p:nvGrpSpPr>
          <p:cNvPr id="42006" name="组合 42005"/>
          <p:cNvGrpSpPr/>
          <p:nvPr/>
        </p:nvGrpSpPr>
        <p:grpSpPr>
          <a:xfrm>
            <a:off x="4262120" y="2763520"/>
            <a:ext cx="3077845" cy="2605405"/>
            <a:chOff x="0" y="0"/>
            <a:chExt cx="1152" cy="1555"/>
          </a:xfrm>
        </p:grpSpPr>
        <p:pic>
          <p:nvPicPr>
            <p:cNvPr id="42007" name="单圆角矩形 3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152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2008" name="文本框 42007"/>
            <p:cNvSpPr txBox="1"/>
            <p:nvPr/>
          </p:nvSpPr>
          <p:spPr>
            <a:xfrm>
              <a:off x="92" y="77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额定电压和</a:t>
              </a:r>
            </a:p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额定功率</a:t>
              </a:r>
            </a:p>
          </p:txBody>
        </p:sp>
      </p:grpSp>
      <p:grpSp>
        <p:nvGrpSpPr>
          <p:cNvPr id="42009" name="组合 42008"/>
          <p:cNvGrpSpPr/>
          <p:nvPr/>
        </p:nvGrpSpPr>
        <p:grpSpPr>
          <a:xfrm>
            <a:off x="6729730" y="2795905"/>
            <a:ext cx="4676140" cy="2706173"/>
            <a:chOff x="0" y="0"/>
            <a:chExt cx="1682" cy="1615"/>
          </a:xfrm>
        </p:grpSpPr>
        <p:pic>
          <p:nvPicPr>
            <p:cNvPr id="42010" name="单圆角矩形 4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682" cy="15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2011" name="文本框 42010"/>
            <p:cNvSpPr txBox="1"/>
            <p:nvPr/>
          </p:nvSpPr>
          <p:spPr>
            <a:xfrm>
              <a:off x="597" y="183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实际电压和</a:t>
              </a:r>
            </a:p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实际功率</a:t>
              </a:r>
            </a:p>
          </p:txBody>
        </p:sp>
      </p:grpSp>
      <p:grpSp>
        <p:nvGrpSpPr>
          <p:cNvPr id="42012" name="组合 42011"/>
          <p:cNvGrpSpPr/>
          <p:nvPr/>
        </p:nvGrpSpPr>
        <p:grpSpPr>
          <a:xfrm>
            <a:off x="3470275" y="3411220"/>
            <a:ext cx="948055" cy="1395730"/>
            <a:chOff x="0" y="0"/>
            <a:chExt cx="388" cy="833"/>
          </a:xfrm>
        </p:grpSpPr>
        <p:pic>
          <p:nvPicPr>
            <p:cNvPr id="42013" name="燕尾形 5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388" cy="8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2014" name="文本框 42013"/>
            <p:cNvSpPr txBox="1"/>
            <p:nvPr/>
          </p:nvSpPr>
          <p:spPr>
            <a:xfrm>
              <a:off x="39" y="23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3200" dirty="0">
                <a:latin typeface="华文新魏" pitchFamily="2" charset="-122"/>
              </a:endParaRPr>
            </a:p>
          </p:txBody>
        </p:sp>
      </p:grpSp>
      <p:grpSp>
        <p:nvGrpSpPr>
          <p:cNvPr id="42015" name="组合 42014"/>
          <p:cNvGrpSpPr/>
          <p:nvPr/>
        </p:nvGrpSpPr>
        <p:grpSpPr>
          <a:xfrm>
            <a:off x="7209790" y="3456305"/>
            <a:ext cx="946150" cy="1402715"/>
            <a:chOff x="0" y="0"/>
            <a:chExt cx="387" cy="837"/>
          </a:xfrm>
        </p:grpSpPr>
        <p:pic>
          <p:nvPicPr>
            <p:cNvPr id="42016" name="燕尾形 6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387" cy="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2017" name="文本框 42016"/>
            <p:cNvSpPr txBox="1"/>
            <p:nvPr/>
          </p:nvSpPr>
          <p:spPr>
            <a:xfrm>
              <a:off x="36" y="24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3200" dirty="0">
                <a:latin typeface="华文新魏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1" name="组合 4110"/>
          <p:cNvGrpSpPr/>
          <p:nvPr/>
        </p:nvGrpSpPr>
        <p:grpSpPr>
          <a:xfrm>
            <a:off x="93345" y="561023"/>
            <a:ext cx="2789238" cy="920750"/>
            <a:chOff x="0" y="0"/>
            <a:chExt cx="2231" cy="580"/>
          </a:xfrm>
        </p:grpSpPr>
        <p:pic>
          <p:nvPicPr>
            <p:cNvPr id="4112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3" name="文本框 4112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</a:p>
          </p:txBody>
        </p:sp>
      </p:grpSp>
      <p:pic>
        <p:nvPicPr>
          <p:cNvPr id="15361" name="9j227.jpg" descr="id:2147497424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4470" y="1482090"/>
            <a:ext cx="9243060" cy="2850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Rectangle 2"/>
          <p:cNvSpPr/>
          <p:nvPr/>
        </p:nvSpPr>
        <p:spPr>
          <a:xfrm>
            <a:off x="1652270" y="4851718"/>
            <a:ext cx="95726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28600" eaLnBrk="0" hangingPunct="0"/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、这两只灯泡的铭牌上的数据有什么含义？</a:t>
            </a:r>
          </a:p>
          <a:p>
            <a:pPr indent="228600" eaLnBrk="0" hangingPunct="0"/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、它们工作时可能有什么不同？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/>
          <p:nvPr/>
        </p:nvSpPr>
        <p:spPr>
          <a:xfrm>
            <a:off x="1609090" y="1358265"/>
            <a:ext cx="897318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分别拿一只 </a:t>
            </a:r>
            <a:r>
              <a:rPr lang="en-US" altLang="x-none" sz="3200" b="1">
                <a:latin typeface="Times New Roman" panose="02020603050405020304" pitchFamily="18" charset="0"/>
              </a:rPr>
              <a:t>40 W </a:t>
            </a:r>
            <a:r>
              <a:rPr lang="zh-CN" altLang="en-US" sz="3200" b="1" dirty="0">
                <a:latin typeface="Times New Roman" panose="02020603050405020304" pitchFamily="18" charset="0"/>
              </a:rPr>
              <a:t>和一只 </a:t>
            </a:r>
            <a:r>
              <a:rPr lang="en-US" altLang="x-none" sz="3200" b="1">
                <a:latin typeface="Times New Roman" panose="02020603050405020304" pitchFamily="18" charset="0"/>
              </a:rPr>
              <a:t>800 W </a:t>
            </a:r>
            <a:r>
              <a:rPr lang="zh-CN" altLang="en-US" sz="3200" b="1" dirty="0">
                <a:latin typeface="Times New Roman" panose="02020603050405020304" pitchFamily="18" charset="0"/>
              </a:rPr>
              <a:t>的电吹风机，接在电路上，比较电能表铝盘转动的快慢。</a:t>
            </a:r>
            <a:endParaRPr lang="en-US" altLang="x-none" sz="3200" b="1">
              <a:latin typeface="Times New Roman" panose="02020603050405020304" pitchFamily="18" charset="0"/>
            </a:endParaRPr>
          </a:p>
        </p:txBody>
      </p:sp>
      <p:sp>
        <p:nvSpPr>
          <p:cNvPr id="36868" name="TextBox 4"/>
          <p:cNvSpPr/>
          <p:nvPr/>
        </p:nvSpPr>
        <p:spPr>
          <a:xfrm>
            <a:off x="1731010" y="2764790"/>
            <a:ext cx="3134995" cy="3350264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电能表铝盘转的快慢不同，表示用电器消耗电能的快慢不同。</a:t>
            </a:r>
          </a:p>
        </p:txBody>
      </p:sp>
      <p:sp>
        <p:nvSpPr>
          <p:cNvPr id="36871" name="文本框 36870"/>
          <p:cNvSpPr txBox="1"/>
          <p:nvPr/>
        </p:nvSpPr>
        <p:spPr>
          <a:xfrm>
            <a:off x="5718810" y="2764790"/>
            <a:ext cx="5325745" cy="3046095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r>
              <a:rPr lang="zh-CN" altLang="en-US" sz="3200" b="1" dirty="0">
                <a:solidFill>
                  <a:srgbClr val="0066CC"/>
                </a:solidFill>
                <a:latin typeface="Arial" panose="020B0604020202020204" pitchFamily="34" charset="0"/>
              </a:rPr>
              <a:t>灯泡上的“</a:t>
            </a:r>
            <a:r>
              <a:rPr lang="en-US" altLang="x-none" sz="3200" b="1">
                <a:solidFill>
                  <a:srgbClr val="0066CC"/>
                </a:solidFill>
                <a:latin typeface="Times New Roman" panose="02020603050405020304" pitchFamily="18" charset="0"/>
              </a:rPr>
              <a:t>40 W</a:t>
            </a:r>
            <a:r>
              <a:rPr lang="zh-CN" altLang="en-US" sz="3200" b="1" dirty="0">
                <a:solidFill>
                  <a:srgbClr val="0066CC"/>
                </a:solidFill>
                <a:latin typeface="Arial" panose="020B0604020202020204" pitchFamily="34" charset="0"/>
              </a:rPr>
              <a:t>”和电吹风机上的“</a:t>
            </a:r>
            <a:r>
              <a:rPr lang="en-US" altLang="x-none" sz="3200" b="1">
                <a:solidFill>
                  <a:srgbClr val="0066CC"/>
                </a:solidFill>
                <a:latin typeface="Times New Roman" panose="02020603050405020304" pitchFamily="18" charset="0"/>
              </a:rPr>
              <a:t>800 W</a:t>
            </a:r>
            <a:r>
              <a:rPr lang="zh-CN" altLang="en-US" sz="3200" b="1" dirty="0">
                <a:solidFill>
                  <a:srgbClr val="0066CC"/>
                </a:solidFill>
                <a:latin typeface="Arial" panose="020B0604020202020204" pitchFamily="34" charset="0"/>
              </a:rPr>
              <a:t>”表示消耗电能的快慢，“</a:t>
            </a:r>
            <a:r>
              <a:rPr lang="en-US" altLang="x-none" sz="3200" b="1">
                <a:solidFill>
                  <a:srgbClr val="0066CC"/>
                </a:solidFill>
                <a:latin typeface="Times New Roman" panose="02020603050405020304" pitchFamily="18" charset="0"/>
              </a:rPr>
              <a:t>800 W</a:t>
            </a:r>
            <a:r>
              <a:rPr lang="zh-CN" altLang="en-US" sz="3200" b="1" dirty="0">
                <a:solidFill>
                  <a:srgbClr val="0066CC"/>
                </a:solidFill>
                <a:latin typeface="Arial" panose="020B0604020202020204" pitchFamily="34" charset="0"/>
              </a:rPr>
              <a:t>”比“</a:t>
            </a:r>
            <a:r>
              <a:rPr lang="en-US" altLang="x-none" sz="3200" b="1">
                <a:solidFill>
                  <a:srgbClr val="0066CC"/>
                </a:solidFill>
                <a:latin typeface="Times New Roman" panose="02020603050405020304" pitchFamily="18" charset="0"/>
              </a:rPr>
              <a:t>40</a:t>
            </a:r>
            <a:r>
              <a:rPr lang="en-US" altLang="zh-CN" sz="3200" b="1">
                <a:solidFill>
                  <a:srgbClr val="0066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3200" b="1">
                <a:solidFill>
                  <a:srgbClr val="0066CC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sz="3200" b="1" dirty="0">
                <a:solidFill>
                  <a:srgbClr val="0066CC"/>
                </a:solidFill>
                <a:latin typeface="Arial" panose="020B0604020202020204" pitchFamily="34" charset="0"/>
              </a:rPr>
              <a:t>”灯泡消耗电能快！物理学中用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</a:rPr>
              <a:t>电功率</a:t>
            </a:r>
            <a:r>
              <a:rPr lang="zh-CN" altLang="en-US" sz="3200" b="1" dirty="0">
                <a:solidFill>
                  <a:srgbClr val="0066CC"/>
                </a:solidFill>
                <a:latin typeface="Arial" panose="020B0604020202020204" pitchFamily="34" charset="0"/>
              </a:rPr>
              <a:t>表示消耗电能的快慢！</a:t>
            </a:r>
            <a:endParaRPr lang="zh-CN" altLang="en-US" sz="3200" b="1" dirty="0">
              <a:solidFill>
                <a:srgbClr val="0066CC"/>
              </a:solidFill>
              <a:latin typeface="楷体_GB2312" pitchFamily="49" charset="-122"/>
            </a:endParaRPr>
          </a:p>
        </p:txBody>
      </p:sp>
      <p:grpSp>
        <p:nvGrpSpPr>
          <p:cNvPr id="36872" name="组合 36871"/>
          <p:cNvGrpSpPr/>
          <p:nvPr/>
        </p:nvGrpSpPr>
        <p:grpSpPr>
          <a:xfrm>
            <a:off x="116205" y="546735"/>
            <a:ext cx="2789555" cy="920750"/>
            <a:chOff x="0" y="0"/>
            <a:chExt cx="2231" cy="580"/>
          </a:xfrm>
        </p:grpSpPr>
        <p:pic>
          <p:nvPicPr>
            <p:cNvPr id="36873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4" name="文本框 36873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演示实验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/>
      <p:bldP spid="36868" grpId="0" bldLvl="0" animBg="1"/>
      <p:bldP spid="3687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/>
          <p:nvPr/>
        </p:nvSpPr>
        <p:spPr>
          <a:xfrm>
            <a:off x="1326515" y="1844040"/>
            <a:ext cx="82956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．物理意义：表示电流做功的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快慢</a:t>
            </a:r>
            <a:r>
              <a:rPr lang="zh-CN" altLang="en-US" sz="3200" b="1" dirty="0">
                <a:latin typeface="Times New Roman" panose="02020603050405020304" pitchFamily="18" charset="0"/>
              </a:rPr>
              <a:t>。 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．单位：瓦特，简称瓦，符号是 </a:t>
            </a:r>
            <a:r>
              <a:rPr lang="en-US" altLang="x-none" sz="3200" b="1">
                <a:solidFill>
                  <a:srgbClr val="C00000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sz="3200" b="1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35844" name="Rectangle 8"/>
          <p:cNvSpPr/>
          <p:nvPr/>
        </p:nvSpPr>
        <p:spPr>
          <a:xfrm>
            <a:off x="1326515" y="3978910"/>
            <a:ext cx="8502650" cy="115252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marL="342900" indent="-342900">
              <a:lnSpc>
                <a:spcPct val="120000"/>
              </a:lnSpc>
            </a:pPr>
            <a:r>
              <a:rPr lang="zh-CN" altLang="en-US" sz="3200" b="1" dirty="0">
                <a:solidFill>
                  <a:srgbClr val="000099"/>
                </a:solidFill>
                <a:latin typeface="Tahoma" panose="020B0604030504040204" pitchFamily="34" charset="0"/>
              </a:rPr>
              <a:t>　　</a:t>
            </a:r>
            <a:r>
              <a:rPr lang="zh-CN" altLang="en-US" sz="3200" b="1" dirty="0">
                <a:solidFill>
                  <a:srgbClr val="CC0000"/>
                </a:solidFill>
                <a:latin typeface="Tahoma" panose="020B0604030504040204" pitchFamily="34" charset="0"/>
              </a:rPr>
              <a:t>常用单位</a:t>
            </a:r>
            <a:r>
              <a:rPr lang="zh-CN" altLang="en-US" sz="3200" b="1" dirty="0">
                <a:solidFill>
                  <a:srgbClr val="000099"/>
                </a:solidFill>
                <a:latin typeface="Tahoma" panose="020B0604030504040204" pitchFamily="34" charset="0"/>
              </a:rPr>
              <a:t>：</a:t>
            </a:r>
            <a:r>
              <a:rPr lang="en-US" altLang="x-none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en-US" altLang="x-none" sz="3200" b="1">
                <a:latin typeface="Times New Roman" panose="02020603050405020304" pitchFamily="18" charset="0"/>
              </a:rPr>
              <a:t>kW = 10</a:t>
            </a:r>
            <a:r>
              <a:rPr lang="en-US" altLang="x-none" sz="3200" b="1" baseline="30000">
                <a:latin typeface="Times New Roman" panose="02020603050405020304" pitchFamily="18" charset="0"/>
              </a:rPr>
              <a:t>3</a:t>
            </a:r>
            <a:r>
              <a:rPr lang="en-US" altLang="x-none" sz="3200" b="1">
                <a:latin typeface="Times New Roman" panose="02020603050405020304" pitchFamily="18" charset="0"/>
              </a:rPr>
              <a:t> W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　　　　　</a:t>
            </a:r>
            <a:r>
              <a:rPr lang="en-US" altLang="x-none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en-US" altLang="x-none" sz="3200" b="1">
                <a:latin typeface="Times New Roman" panose="02020603050405020304" pitchFamily="18" charset="0"/>
              </a:rPr>
              <a:t>W = 10</a:t>
            </a:r>
            <a:r>
              <a:rPr lang="en-US" altLang="x-none" sz="3200" b="1" baseline="30000">
                <a:latin typeface="Times New Roman" panose="02020603050405020304" pitchFamily="18" charset="0"/>
              </a:rPr>
              <a:t>3</a:t>
            </a:r>
            <a:r>
              <a:rPr lang="en-US" altLang="x-none" sz="3200" b="1">
                <a:latin typeface="Times New Roman" panose="02020603050405020304" pitchFamily="18" charset="0"/>
              </a:rPr>
              <a:t> </a:t>
            </a:r>
            <a:r>
              <a:rPr lang="en-US" altLang="x-none" sz="3200" b="1" dirty="0" err="1">
                <a:latin typeface="Times New Roman" panose="02020603050405020304" pitchFamily="18" charset="0"/>
              </a:rPr>
              <a:t>mW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5847" name="矩形 4"/>
          <p:cNvSpPr/>
          <p:nvPr/>
        </p:nvSpPr>
        <p:spPr>
          <a:xfrm>
            <a:off x="1326515" y="808990"/>
            <a:ext cx="3888740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一、电功率（</a:t>
            </a:r>
            <a:r>
              <a:rPr lang="en-US" altLang="zh-CN" sz="3200" b="1" i="1">
                <a:solidFill>
                  <a:srgbClr val="FFFFFF"/>
                </a:solidFill>
                <a:latin typeface="Times New Roman" panose="02020603050405020304" pitchFamily="18" charset="0"/>
              </a:rPr>
              <a:t>P </a:t>
            </a: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）</a:t>
            </a:r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图片 34819" descr="KRN}L0SC_A9J7_P%1Y9$Y(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" y="1908175"/>
            <a:ext cx="7974330" cy="449834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21" name="组合 34820"/>
          <p:cNvGrpSpPr/>
          <p:nvPr/>
        </p:nvGrpSpPr>
        <p:grpSpPr>
          <a:xfrm>
            <a:off x="86995" y="791210"/>
            <a:ext cx="2789555" cy="920750"/>
            <a:chOff x="0" y="0"/>
            <a:chExt cx="2231" cy="580"/>
          </a:xfrm>
        </p:grpSpPr>
        <p:pic>
          <p:nvPicPr>
            <p:cNvPr id="34822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3" name="文本框 34822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小资料</a:t>
              </a:r>
            </a:p>
          </p:txBody>
        </p:sp>
      </p:grpSp>
      <p:sp>
        <p:nvSpPr>
          <p:cNvPr id="31750" name="TextBox 11"/>
          <p:cNvSpPr/>
          <p:nvPr/>
        </p:nvSpPr>
        <p:spPr>
          <a:xfrm>
            <a:off x="8863330" y="1908175"/>
            <a:ext cx="2991485" cy="1819555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、吸尘器和排风扇哪个用电器消耗电能快？</a:t>
            </a:r>
          </a:p>
        </p:txBody>
      </p:sp>
      <p:sp>
        <p:nvSpPr>
          <p:cNvPr id="2" name="TextBox 11"/>
          <p:cNvSpPr/>
          <p:nvPr/>
        </p:nvSpPr>
        <p:spPr>
          <a:xfrm>
            <a:off x="8863330" y="4164330"/>
            <a:ext cx="2991485" cy="1819073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、家用空调的电功率是</a:t>
            </a: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  <a:sym typeface="+mn-ea"/>
              </a:rPr>
              <a:t>台式计算机的几倍？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5" name="组合 33794"/>
          <p:cNvGrpSpPr/>
          <p:nvPr/>
        </p:nvGrpSpPr>
        <p:grpSpPr>
          <a:xfrm>
            <a:off x="5993130" y="2413635"/>
            <a:ext cx="4803775" cy="2700338"/>
            <a:chOff x="0" y="0"/>
            <a:chExt cx="4803546" cy="2700300"/>
          </a:xfrm>
        </p:grpSpPr>
        <p:sp>
          <p:nvSpPr>
            <p:cNvPr id="33796" name="Rectangle 5"/>
            <p:cNvSpPr/>
            <p:nvPr/>
          </p:nvSpPr>
          <p:spPr>
            <a:xfrm>
              <a:off x="0" y="1368406"/>
              <a:ext cx="1455668" cy="5835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电动机</a:t>
              </a:r>
            </a:p>
          </p:txBody>
        </p:sp>
        <p:pic>
          <p:nvPicPr>
            <p:cNvPr id="33797" name="Picture 2" descr="http://t3.baidu.com/it/u=3513634415,77663964&amp;fm=23&amp;gp=0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76164" y="0"/>
              <a:ext cx="3327382" cy="27003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3798" name="TextBox 2"/>
          <p:cNvSpPr/>
          <p:nvPr/>
        </p:nvSpPr>
        <p:spPr>
          <a:xfrm>
            <a:off x="738505" y="1758950"/>
            <a:ext cx="4516755" cy="4009284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农田灌溉时用来带动水泵的电动机，功率大约在几千瓦到几十千瓦之间；大型发电站的发电功率可达一百万千瓦以上。</a:t>
            </a:r>
          </a:p>
        </p:txBody>
      </p:sp>
      <p:grpSp>
        <p:nvGrpSpPr>
          <p:cNvPr id="33800" name="组合 33799"/>
          <p:cNvGrpSpPr/>
          <p:nvPr/>
        </p:nvGrpSpPr>
        <p:grpSpPr>
          <a:xfrm>
            <a:off x="738505" y="837883"/>
            <a:ext cx="2789238" cy="920750"/>
            <a:chOff x="0" y="0"/>
            <a:chExt cx="2231" cy="580"/>
          </a:xfrm>
        </p:grpSpPr>
        <p:pic>
          <p:nvPicPr>
            <p:cNvPr id="33801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2" name="文本框 33801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小资料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32769"/>
          <p:cNvGrpSpPr/>
          <p:nvPr/>
        </p:nvGrpSpPr>
        <p:grpSpPr>
          <a:xfrm>
            <a:off x="2839403" y="2573338"/>
            <a:ext cx="1863725" cy="1147763"/>
            <a:chOff x="0" y="0"/>
            <a:chExt cx="1174" cy="723"/>
          </a:xfrm>
        </p:grpSpPr>
        <p:sp>
          <p:nvSpPr>
            <p:cNvPr id="32771" name="Rectangle 11"/>
            <p:cNvSpPr/>
            <p:nvPr/>
          </p:nvSpPr>
          <p:spPr>
            <a:xfrm>
              <a:off x="0" y="0"/>
              <a:ext cx="1174" cy="624"/>
            </a:xfrm>
            <a:prstGeom prst="rect">
              <a:avLst/>
            </a:prstGeom>
            <a:solidFill>
              <a:srgbClr val="FFFF99"/>
            </a:solidFill>
            <a:ln w="19050" cap="flat" cmpd="sng">
              <a:solidFill>
                <a:srgbClr val="99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grpSp>
          <p:nvGrpSpPr>
            <p:cNvPr id="32772" name="组合 32771"/>
            <p:cNvGrpSpPr/>
            <p:nvPr/>
          </p:nvGrpSpPr>
          <p:grpSpPr>
            <a:xfrm>
              <a:off x="181" y="45"/>
              <a:ext cx="785" cy="678"/>
              <a:chOff x="0" y="0"/>
              <a:chExt cx="785" cy="678"/>
            </a:xfrm>
          </p:grpSpPr>
          <p:sp>
            <p:nvSpPr>
              <p:cNvPr id="32773" name="Rectangle 6"/>
              <p:cNvSpPr/>
              <p:nvPr/>
            </p:nvSpPr>
            <p:spPr>
              <a:xfrm>
                <a:off x="0" y="121"/>
                <a:ext cx="664" cy="3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x-none" sz="32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P </a:t>
                </a:r>
                <a:r>
                  <a:rPr lang="en-US" altLang="x-none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=   </a:t>
                </a:r>
              </a:p>
            </p:txBody>
          </p:sp>
          <p:grpSp>
            <p:nvGrpSpPr>
              <p:cNvPr id="32774" name="组合 32773"/>
              <p:cNvGrpSpPr/>
              <p:nvPr/>
            </p:nvGrpSpPr>
            <p:grpSpPr>
              <a:xfrm>
                <a:off x="387" y="0"/>
                <a:ext cx="398" cy="678"/>
                <a:chOff x="0" y="0"/>
                <a:chExt cx="398" cy="678"/>
              </a:xfrm>
            </p:grpSpPr>
            <p:sp>
              <p:nvSpPr>
                <p:cNvPr id="32775" name="Rectangle 7"/>
                <p:cNvSpPr/>
                <p:nvPr/>
              </p:nvSpPr>
              <p:spPr>
                <a:xfrm>
                  <a:off x="0" y="0"/>
                  <a:ext cx="398" cy="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x-none" sz="3200" b="1" i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W</a:t>
                  </a:r>
                </a:p>
                <a:p>
                  <a:pPr algn="ctr"/>
                  <a:r>
                    <a:rPr lang="en-US" altLang="x-none" sz="3200" b="1" i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t</a:t>
                  </a:r>
                </a:p>
              </p:txBody>
            </p:sp>
            <p:sp>
              <p:nvSpPr>
                <p:cNvPr id="32776" name="Line 8"/>
                <p:cNvSpPr/>
                <p:nvPr/>
              </p:nvSpPr>
              <p:spPr>
                <a:xfrm>
                  <a:off x="63" y="279"/>
                  <a:ext cx="272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32777" name="Rectangle 2"/>
          <p:cNvSpPr/>
          <p:nvPr/>
        </p:nvSpPr>
        <p:spPr>
          <a:xfrm>
            <a:off x="686435" y="743585"/>
            <a:ext cx="105029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168400" indent="-116840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．定义：如果在 </a:t>
            </a:r>
            <a:r>
              <a:rPr lang="en-US" altLang="x-none" sz="3200" b="1" i="1">
                <a:latin typeface="Times New Roman" panose="02020603050405020304" pitchFamily="18" charset="0"/>
              </a:rPr>
              <a:t>t</a:t>
            </a:r>
            <a:r>
              <a:rPr lang="en-US" altLang="x-none" sz="3200" b="1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这么长的时间内电流做功为</a:t>
            </a:r>
            <a:r>
              <a:rPr lang="en-US" altLang="x-none" sz="3200" b="1" i="1">
                <a:latin typeface="Times New Roman" panose="02020603050405020304" pitchFamily="18" charset="0"/>
              </a:rPr>
              <a:t>W</a:t>
            </a:r>
            <a:r>
              <a:rPr lang="zh-CN" altLang="en-US" sz="3200" b="1" dirty="0">
                <a:latin typeface="Times New Roman" panose="02020603050405020304" pitchFamily="18" charset="0"/>
              </a:rPr>
              <a:t>，那么，电功率</a:t>
            </a:r>
            <a:r>
              <a:rPr lang="en-US" altLang="x-none" sz="3200" b="1" i="1">
                <a:latin typeface="Times New Roman" panose="02020603050405020304" pitchFamily="18" charset="0"/>
              </a:rPr>
              <a:t>P</a:t>
            </a:r>
            <a:r>
              <a:rPr lang="en-US" altLang="zh-CN" sz="3200" b="1" i="1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就是</a:t>
            </a:r>
          </a:p>
        </p:txBody>
      </p:sp>
      <p:grpSp>
        <p:nvGrpSpPr>
          <p:cNvPr id="32778" name="组合 32777"/>
          <p:cNvGrpSpPr/>
          <p:nvPr/>
        </p:nvGrpSpPr>
        <p:grpSpPr>
          <a:xfrm>
            <a:off x="2983865" y="4733925"/>
            <a:ext cx="1863725" cy="990600"/>
            <a:chOff x="0" y="0"/>
            <a:chExt cx="1174" cy="624"/>
          </a:xfrm>
        </p:grpSpPr>
        <p:sp>
          <p:nvSpPr>
            <p:cNvPr id="32779" name="Rectangle 11"/>
            <p:cNvSpPr/>
            <p:nvPr/>
          </p:nvSpPr>
          <p:spPr>
            <a:xfrm>
              <a:off x="0" y="0"/>
              <a:ext cx="1174" cy="624"/>
            </a:xfrm>
            <a:prstGeom prst="rect">
              <a:avLst/>
            </a:prstGeom>
            <a:solidFill>
              <a:srgbClr val="FFFF99"/>
            </a:solidFill>
            <a:ln w="19050" cap="flat" cmpd="sng">
              <a:solidFill>
                <a:srgbClr val="99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sp>
          <p:nvSpPr>
            <p:cNvPr id="32780" name="Rectangle 6"/>
            <p:cNvSpPr/>
            <p:nvPr/>
          </p:nvSpPr>
          <p:spPr>
            <a:xfrm>
              <a:off x="181" y="166"/>
              <a:ext cx="953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x-none" sz="32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P </a:t>
              </a:r>
              <a:r>
                <a:rPr lang="en-US" altLang="x-none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en-US" altLang="x-none" sz="32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UI </a:t>
              </a:r>
              <a:r>
                <a:rPr lang="en-US" altLang="x-none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</a:p>
          </p:txBody>
        </p:sp>
      </p:grpSp>
      <p:sp>
        <p:nvSpPr>
          <p:cNvPr id="32781" name="Rectangle 2"/>
          <p:cNvSpPr/>
          <p:nvPr/>
        </p:nvSpPr>
        <p:spPr>
          <a:xfrm>
            <a:off x="2767965" y="3868738"/>
            <a:ext cx="38893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168400" indent="-116840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又因为</a:t>
            </a:r>
            <a:r>
              <a:rPr lang="en-US" altLang="x-none" sz="3200" b="1" i="1">
                <a:latin typeface="Times New Roman" panose="02020603050405020304" pitchFamily="18" charset="0"/>
              </a:rPr>
              <a:t>W</a:t>
            </a:r>
            <a:r>
              <a:rPr lang="en-US" altLang="x-none" sz="3200" b="1">
                <a:latin typeface="Times New Roman" panose="02020603050405020304" pitchFamily="18" charset="0"/>
              </a:rPr>
              <a:t>=</a:t>
            </a:r>
            <a:r>
              <a:rPr lang="en-US" altLang="x-none" sz="3200" b="1" i="1" err="1">
                <a:latin typeface="Times New Roman" panose="02020603050405020304" pitchFamily="18" charset="0"/>
              </a:rPr>
              <a:t>UIt</a:t>
            </a:r>
            <a:r>
              <a:rPr lang="zh-CN" altLang="en-US" sz="3200" b="1" dirty="0">
                <a:latin typeface="Times New Roman" panose="02020603050405020304" pitchFamily="18" charset="0"/>
              </a:rPr>
              <a:t>，则</a:t>
            </a:r>
          </a:p>
        </p:txBody>
      </p:sp>
      <p:grpSp>
        <p:nvGrpSpPr>
          <p:cNvPr id="32787" name="组合 32786"/>
          <p:cNvGrpSpPr/>
          <p:nvPr/>
        </p:nvGrpSpPr>
        <p:grpSpPr>
          <a:xfrm>
            <a:off x="5395278" y="2501900"/>
            <a:ext cx="3455987" cy="1450976"/>
            <a:chOff x="3198" y="1773"/>
            <a:chExt cx="2177" cy="914"/>
          </a:xfrm>
        </p:grpSpPr>
        <p:sp>
          <p:nvSpPr>
            <p:cNvPr id="32782" name="Text Box 5"/>
            <p:cNvSpPr txBox="1"/>
            <p:nvPr/>
          </p:nvSpPr>
          <p:spPr>
            <a:xfrm>
              <a:off x="3198" y="1773"/>
              <a:ext cx="2177" cy="32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10800" rIns="0" bIns="10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32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W</a:t>
              </a:r>
              <a:r>
                <a:rPr lang="en-US" altLang="x-none" sz="32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 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焦耳（</a:t>
              </a:r>
              <a:r>
                <a:rPr lang="en-US" altLang="x-none" sz="32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J</a:t>
              </a: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）</a:t>
              </a:r>
              <a:r>
                <a:rPr lang="en-US" altLang="x-none" sz="32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    </a:t>
              </a:r>
            </a:p>
          </p:txBody>
        </p:sp>
        <p:sp>
          <p:nvSpPr>
            <p:cNvPr id="32783" name="Text Box 6"/>
            <p:cNvSpPr txBox="1"/>
            <p:nvPr/>
          </p:nvSpPr>
          <p:spPr>
            <a:xfrm>
              <a:off x="3208" y="2064"/>
              <a:ext cx="1723" cy="32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10800" rIns="0" bIns="10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32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x-none" sz="32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   —— </a:t>
              </a: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秒（</a:t>
              </a:r>
              <a:r>
                <a:rPr lang="en-US" altLang="x-none" sz="32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s</a:t>
              </a: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）</a:t>
              </a:r>
              <a:r>
                <a:rPr lang="en-US" altLang="x-none" sz="32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    </a:t>
              </a:r>
            </a:p>
          </p:txBody>
        </p:sp>
        <p:sp>
          <p:nvSpPr>
            <p:cNvPr id="32784" name="Text Box 7"/>
            <p:cNvSpPr txBox="1"/>
            <p:nvPr/>
          </p:nvSpPr>
          <p:spPr>
            <a:xfrm>
              <a:off x="3212" y="2363"/>
              <a:ext cx="2117" cy="32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10800" rIns="0" bIns="10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32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P</a:t>
              </a:r>
              <a:r>
                <a:rPr lang="en-US" altLang="x-none" sz="32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  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瓦特（</a:t>
              </a:r>
              <a:r>
                <a:rPr lang="en-US" altLang="x-none" sz="32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W</a:t>
              </a: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）</a:t>
              </a:r>
              <a:r>
                <a:rPr lang="en-US" altLang="x-none" sz="32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   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/>
          <p:nvPr/>
        </p:nvSpPr>
        <p:spPr>
          <a:xfrm>
            <a:off x="604520" y="4276090"/>
            <a:ext cx="43808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3200" b="1">
                <a:latin typeface="Times New Roman" panose="02020603050405020304" pitchFamily="18" charset="0"/>
              </a:rPr>
              <a:t>kW</a:t>
            </a:r>
            <a:r>
              <a:rPr lang="zh-CN" altLang="en-US" sz="3200" b="1" dirty="0">
                <a:latin typeface="Times New Roman" panose="02020603050405020304" pitchFamily="18" charset="0"/>
              </a:rPr>
              <a:t>：电功率的单位</a:t>
            </a:r>
          </a:p>
          <a:p>
            <a:pPr>
              <a:lnSpc>
                <a:spcPct val="150000"/>
              </a:lnSpc>
            </a:pPr>
            <a:r>
              <a:rPr lang="en-US" altLang="x-none" sz="3200" b="1">
                <a:latin typeface="Times New Roman" panose="02020603050405020304" pitchFamily="18" charset="0"/>
              </a:rPr>
              <a:t>kW </a:t>
            </a:r>
            <a:r>
              <a:rPr lang="en-US" altLang="x-none" sz="3200" b="1">
                <a:latin typeface="Times New Roman" panose="02020603050405020304" pitchFamily="18" charset="0"/>
                <a:sym typeface="+mn-ea"/>
              </a:rPr>
              <a:t> · h </a:t>
            </a:r>
            <a:r>
              <a:rPr lang="zh-CN" altLang="en-US" sz="3200" b="1" dirty="0">
                <a:latin typeface="Times New Roman" panose="02020603050405020304" pitchFamily="18" charset="0"/>
              </a:rPr>
              <a:t>电能的单位。</a:t>
            </a:r>
          </a:p>
        </p:txBody>
      </p:sp>
      <p:sp>
        <p:nvSpPr>
          <p:cNvPr id="31747" name="Rectangle 3"/>
          <p:cNvSpPr/>
          <p:nvPr/>
        </p:nvSpPr>
        <p:spPr>
          <a:xfrm>
            <a:off x="604520" y="3193415"/>
            <a:ext cx="6313170" cy="9036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>
                <a:latin typeface="Times New Roman" panose="02020603050405020304" pitchFamily="18" charset="0"/>
              </a:rPr>
              <a:t>1</a:t>
            </a:r>
            <a:r>
              <a:rPr lang="zh-CN" altLang="en-US" sz="4400" b="1" dirty="0">
                <a:latin typeface="Times New Roman" panose="02020603050405020304" pitchFamily="18" charset="0"/>
              </a:rPr>
              <a:t> </a:t>
            </a:r>
            <a:r>
              <a:rPr lang="en-US" altLang="x-none" sz="4400" b="1">
                <a:latin typeface="Times New Roman" panose="02020603050405020304" pitchFamily="18" charset="0"/>
              </a:rPr>
              <a:t>kW</a:t>
            </a:r>
            <a:r>
              <a:rPr lang="en-US" altLang="x-none" sz="4400" b="1">
                <a:latin typeface="Times New Roman" panose="02020603050405020304" pitchFamily="18" charset="0"/>
                <a:sym typeface="+mn-ea"/>
              </a:rPr>
              <a:t> · </a:t>
            </a:r>
            <a:r>
              <a:rPr lang="en-US" altLang="x-none" sz="4400" b="1">
                <a:latin typeface="Times New Roman" panose="02020603050405020304" pitchFamily="18" charset="0"/>
              </a:rPr>
              <a:t>h=1</a:t>
            </a:r>
            <a:r>
              <a:rPr lang="zh-CN" altLang="en-US" sz="4400" b="1" dirty="0">
                <a:latin typeface="Times New Roman" panose="02020603050405020304" pitchFamily="18" charset="0"/>
                <a:sym typeface="+mn-ea"/>
              </a:rPr>
              <a:t>千瓦时</a:t>
            </a:r>
            <a:r>
              <a:rPr lang="en-US" altLang="zh-CN" sz="4400" b="1" dirty="0">
                <a:latin typeface="Times New Roman" panose="02020603050405020304" pitchFamily="18" charset="0"/>
                <a:sym typeface="+mn-ea"/>
              </a:rPr>
              <a:t>=1</a:t>
            </a:r>
            <a:r>
              <a:rPr lang="zh-CN" altLang="en-US" sz="4400" b="1" dirty="0">
                <a:latin typeface="Times New Roman" panose="02020603050405020304" pitchFamily="18" charset="0"/>
                <a:sym typeface="+mn-ea"/>
              </a:rPr>
              <a:t>度电</a:t>
            </a:r>
          </a:p>
        </p:txBody>
      </p:sp>
      <p:sp>
        <p:nvSpPr>
          <p:cNvPr id="31748" name="Rectangle 11"/>
          <p:cNvSpPr/>
          <p:nvPr/>
        </p:nvSpPr>
        <p:spPr>
          <a:xfrm>
            <a:off x="3863975" y="1856105"/>
            <a:ext cx="236728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x-none" sz="4400" b="1" i="1">
                <a:latin typeface="Times New Roman" panose="02020603050405020304" pitchFamily="18" charset="0"/>
                <a:ea typeface="黑体" panose="02010609060101010101" pitchFamily="49" charset="-122"/>
              </a:rPr>
              <a:t>W </a:t>
            </a:r>
            <a:r>
              <a:rPr lang="en-US" altLang="x-none" sz="4400" b="1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x-none" sz="4400" b="1" i="1">
                <a:latin typeface="Times New Roman" panose="02020603050405020304" pitchFamily="18" charset="0"/>
                <a:ea typeface="黑体" panose="02010609060101010101" pitchFamily="49" charset="-122"/>
              </a:rPr>
              <a:t>Pt</a:t>
            </a:r>
          </a:p>
        </p:txBody>
      </p:sp>
      <p:sp>
        <p:nvSpPr>
          <p:cNvPr id="31749" name="AutoShape 13"/>
          <p:cNvSpPr/>
          <p:nvPr/>
        </p:nvSpPr>
        <p:spPr>
          <a:xfrm>
            <a:off x="2650490" y="1948180"/>
            <a:ext cx="907415" cy="494665"/>
          </a:xfrm>
          <a:prstGeom prst="rightArrow">
            <a:avLst>
              <a:gd name="adj1" fmla="val 44444"/>
              <a:gd name="adj2" fmla="val 81578"/>
            </a:avLst>
          </a:prstGeom>
          <a:solidFill>
            <a:srgbClr val="FFFF99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31750" name="TextBox 11"/>
          <p:cNvSpPr/>
          <p:nvPr/>
        </p:nvSpPr>
        <p:spPr>
          <a:xfrm>
            <a:off x="7352030" y="2230755"/>
            <a:ext cx="3789045" cy="272494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x-none" sz="3200" b="1">
                <a:solidFill>
                  <a:srgbClr val="CC0000"/>
                </a:solidFill>
                <a:latin typeface="Times New Roman" panose="02020603050405020304" pitchFamily="18" charset="0"/>
              </a:rPr>
              <a:t>1 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千瓦时可以看作功率为 </a:t>
            </a:r>
            <a:r>
              <a:rPr lang="en-US" altLang="x-none" sz="3200" b="1">
                <a:solidFill>
                  <a:srgbClr val="CC0000"/>
                </a:solidFill>
                <a:latin typeface="Times New Roman" panose="02020603050405020304" pitchFamily="18" charset="0"/>
              </a:rPr>
              <a:t>1 kW 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的用电器使用 </a:t>
            </a:r>
            <a:r>
              <a:rPr lang="en-US" altLang="x-none" sz="3200" b="1">
                <a:solidFill>
                  <a:srgbClr val="CC0000"/>
                </a:solidFill>
                <a:latin typeface="Times New Roman" panose="02020603050405020304" pitchFamily="18" charset="0"/>
              </a:rPr>
              <a:t>1 h 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所消耗的电能。</a:t>
            </a:r>
          </a:p>
        </p:txBody>
      </p:sp>
      <p:sp>
        <p:nvSpPr>
          <p:cNvPr id="31755" name="矩形 4"/>
          <p:cNvSpPr/>
          <p:nvPr/>
        </p:nvSpPr>
        <p:spPr>
          <a:xfrm>
            <a:off x="431800" y="791528"/>
            <a:ext cx="4265930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</a:t>
            </a: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千瓦时”的来历</a:t>
            </a:r>
          </a:p>
        </p:txBody>
      </p:sp>
      <p:grpSp>
        <p:nvGrpSpPr>
          <p:cNvPr id="31756" name="组合 31755"/>
          <p:cNvGrpSpPr/>
          <p:nvPr/>
        </p:nvGrpSpPr>
        <p:grpSpPr>
          <a:xfrm>
            <a:off x="800100" y="1548765"/>
            <a:ext cx="1506855" cy="1075710"/>
            <a:chOff x="408" y="3809"/>
            <a:chExt cx="714" cy="413"/>
          </a:xfrm>
        </p:grpSpPr>
        <p:sp>
          <p:nvSpPr>
            <p:cNvPr id="31757" name="矩形 31756"/>
            <p:cNvSpPr/>
            <p:nvPr/>
          </p:nvSpPr>
          <p:spPr>
            <a:xfrm>
              <a:off x="408" y="3945"/>
              <a:ext cx="680" cy="2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b="1" i="1">
                  <a:latin typeface="Times New Roman" panose="02020603050405020304" pitchFamily="18" charset="0"/>
                </a:rPr>
                <a:t>P </a:t>
              </a:r>
              <a:r>
                <a:rPr lang="en-US" altLang="x-none" sz="3200" b="1">
                  <a:latin typeface="Times New Roman" panose="02020603050405020304" pitchFamily="18" charset="0"/>
                </a:rPr>
                <a:t>=</a:t>
              </a:r>
              <a:endParaRPr lang="en-US" altLang="zh-CN" sz="3200" b="1">
                <a:latin typeface="Times New Roman" panose="02020603050405020304" pitchFamily="18" charset="0"/>
              </a:endParaRPr>
            </a:p>
          </p:txBody>
        </p:sp>
        <p:sp>
          <p:nvSpPr>
            <p:cNvPr id="31758" name="矩形 31757"/>
            <p:cNvSpPr/>
            <p:nvPr/>
          </p:nvSpPr>
          <p:spPr>
            <a:xfrm>
              <a:off x="779" y="3809"/>
              <a:ext cx="343" cy="4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200" b="1" i="1">
                  <a:latin typeface="Times New Roman" panose="02020603050405020304" pitchFamily="18" charset="0"/>
                </a:rPr>
                <a:t>W</a:t>
              </a:r>
            </a:p>
            <a:p>
              <a:pPr algn="ctr"/>
              <a:r>
                <a:rPr lang="en-US" altLang="zh-CN" sz="3200" b="1" i="1">
                  <a:latin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31759" name="直接连接符 31758"/>
            <p:cNvSpPr/>
            <p:nvPr/>
          </p:nvSpPr>
          <p:spPr>
            <a:xfrm>
              <a:off x="779" y="4016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8" grpId="0"/>
      <p:bldP spid="31749" grpId="0" bldLvl="0" animBg="1"/>
      <p:bldP spid="3175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/>
          <p:nvPr/>
        </p:nvSpPr>
        <p:spPr>
          <a:xfrm>
            <a:off x="954405" y="1555115"/>
            <a:ext cx="1071816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．某电视机的电功率是 </a:t>
            </a:r>
            <a:r>
              <a:rPr lang="en-US" altLang="x-none" sz="3200" b="1">
                <a:latin typeface="Times New Roman" panose="02020603050405020304" pitchFamily="18" charset="0"/>
              </a:rPr>
              <a:t>150 W</a:t>
            </a:r>
            <a:r>
              <a:rPr lang="zh-CN" altLang="en-US" sz="3200" b="1" dirty="0">
                <a:latin typeface="Times New Roman" panose="02020603050405020304" pitchFamily="18" charset="0"/>
              </a:rPr>
              <a:t>，每天使用 </a:t>
            </a:r>
            <a:r>
              <a:rPr lang="en-US" altLang="x-none" sz="3200" b="1">
                <a:latin typeface="Times New Roman" panose="02020603050405020304" pitchFamily="18" charset="0"/>
              </a:rPr>
              <a:t>3 h</a:t>
            </a:r>
            <a:r>
              <a:rPr lang="zh-CN" altLang="en-US" sz="3200" b="1" dirty="0">
                <a:latin typeface="Times New Roman" panose="02020603050405020304" pitchFamily="18" charset="0"/>
              </a:rPr>
              <a:t>，一个月用电多少千瓦时</a:t>
            </a:r>
            <a:r>
              <a:rPr lang="en-US" altLang="x-none" sz="3200" b="1">
                <a:latin typeface="Times New Roman" panose="02020603050405020304" pitchFamily="18" charset="0"/>
              </a:rPr>
              <a:t>? </a:t>
            </a:r>
            <a:r>
              <a:rPr lang="zh-CN" altLang="en-US" sz="3200" b="1" dirty="0">
                <a:latin typeface="Times New Roman" panose="02020603050405020304" pitchFamily="18" charset="0"/>
              </a:rPr>
              <a:t>（按 </a:t>
            </a:r>
            <a:r>
              <a:rPr lang="en-US" altLang="x-none" sz="3200" b="1">
                <a:latin typeface="Times New Roman" panose="02020603050405020304" pitchFamily="18" charset="0"/>
              </a:rPr>
              <a:t>30 </a:t>
            </a:r>
            <a:r>
              <a:rPr lang="zh-CN" altLang="en-US" sz="3200" b="1" dirty="0">
                <a:latin typeface="Times New Roman" panose="02020603050405020304" pitchFamily="18" charset="0"/>
              </a:rPr>
              <a:t>天计算）</a:t>
            </a:r>
            <a:endParaRPr lang="en-US" altLang="x-none" sz="3200" b="1">
              <a:latin typeface="Times New Roman" panose="02020603050405020304" pitchFamily="18" charset="0"/>
            </a:endParaRPr>
          </a:p>
        </p:txBody>
      </p:sp>
      <p:sp>
        <p:nvSpPr>
          <p:cNvPr id="30723" name="Rectangle 7"/>
          <p:cNvSpPr/>
          <p:nvPr/>
        </p:nvSpPr>
        <p:spPr>
          <a:xfrm>
            <a:off x="1541780" y="2827655"/>
            <a:ext cx="84575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解</a:t>
            </a:r>
            <a:r>
              <a:rPr lang="zh-CN" altLang="en-US" sz="3200" b="1" dirty="0">
                <a:latin typeface="Times New Roman" panose="02020603050405020304" pitchFamily="18" charset="0"/>
              </a:rPr>
              <a:t>：</a:t>
            </a:r>
            <a:r>
              <a:rPr lang="en-US" altLang="x-none" sz="3200" b="1" i="1">
                <a:latin typeface="Times New Roman" panose="02020603050405020304" pitchFamily="18" charset="0"/>
              </a:rPr>
              <a:t>P</a:t>
            </a:r>
            <a:r>
              <a:rPr lang="en-US" altLang="x-none" sz="3200" b="1">
                <a:latin typeface="Times New Roman" panose="02020603050405020304" pitchFamily="18" charset="0"/>
              </a:rPr>
              <a:t> = 150 W = 0.15 kW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 i="1">
                <a:latin typeface="Times New Roman" panose="02020603050405020304" pitchFamily="18" charset="0"/>
              </a:rPr>
              <a:t>t</a:t>
            </a:r>
            <a:r>
              <a:rPr lang="en-US" altLang="x-none" sz="3200" b="1">
                <a:latin typeface="Times New Roman" panose="02020603050405020304" pitchFamily="18" charset="0"/>
              </a:rPr>
              <a:t> = 3 h×30 = 90 h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　　一个月内消耗的电能是</a:t>
            </a:r>
          </a:p>
          <a:p>
            <a:pPr>
              <a:lnSpc>
                <a:spcPct val="150000"/>
              </a:lnSpc>
            </a:pPr>
            <a:r>
              <a:rPr lang="zh-CN" altLang="en-US" sz="3200" b="1" i="1" dirty="0">
                <a:latin typeface="Times New Roman" panose="02020603050405020304" pitchFamily="18" charset="0"/>
              </a:rPr>
              <a:t>　　</a:t>
            </a:r>
            <a:r>
              <a:rPr lang="en-US" altLang="x-none" sz="3200" b="1" i="1">
                <a:latin typeface="Times New Roman" panose="02020603050405020304" pitchFamily="18" charset="0"/>
              </a:rPr>
              <a:t>W </a:t>
            </a:r>
            <a:r>
              <a:rPr lang="en-US" altLang="x-none" sz="3200" b="1">
                <a:latin typeface="Times New Roman" panose="02020603050405020304" pitchFamily="18" charset="0"/>
              </a:rPr>
              <a:t>= </a:t>
            </a:r>
            <a:r>
              <a:rPr lang="en-US" altLang="x-none" sz="3200" b="1" i="1">
                <a:latin typeface="Times New Roman" panose="02020603050405020304" pitchFamily="18" charset="0"/>
              </a:rPr>
              <a:t>Pt </a:t>
            </a:r>
            <a:r>
              <a:rPr lang="en-US" altLang="x-none" sz="3200" b="1">
                <a:latin typeface="Times New Roman" panose="02020603050405020304" pitchFamily="18" charset="0"/>
              </a:rPr>
              <a:t>= 0.15 kW×90 h = 13.5 kW · h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答：一个月用电 </a:t>
            </a:r>
            <a:r>
              <a:rPr lang="en-US" altLang="x-none" sz="3200" b="1">
                <a:latin typeface="Times New Roman" panose="02020603050405020304" pitchFamily="18" charset="0"/>
              </a:rPr>
              <a:t>13.5 kW · h</a:t>
            </a:r>
            <a:r>
              <a:rPr lang="zh-CN" altLang="en-US" sz="3200" b="1" dirty="0">
                <a:latin typeface="Times New Roman" panose="02020603050405020304" pitchFamily="18" charset="0"/>
              </a:rPr>
              <a:t>。</a:t>
            </a:r>
          </a:p>
        </p:txBody>
      </p:sp>
      <p:grpSp>
        <p:nvGrpSpPr>
          <p:cNvPr id="30726" name="组合 30725"/>
          <p:cNvGrpSpPr/>
          <p:nvPr/>
        </p:nvGrpSpPr>
        <p:grpSpPr>
          <a:xfrm>
            <a:off x="315595" y="634365"/>
            <a:ext cx="2789555" cy="920750"/>
            <a:chOff x="0" y="0"/>
            <a:chExt cx="2231" cy="580"/>
          </a:xfrm>
        </p:grpSpPr>
        <p:pic>
          <p:nvPicPr>
            <p:cNvPr id="30727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8" name="文本框 30727"/>
            <p:cNvSpPr txBox="1"/>
            <p:nvPr/>
          </p:nvSpPr>
          <p:spPr>
            <a:xfrm>
              <a:off x="0" y="87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</Words>
  <Application>Microsoft Office PowerPoint</Application>
  <PresentationFormat>自定义</PresentationFormat>
  <Paragraphs>115</Paragraphs>
  <Slides>20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2013-07-01T03:05:00Z</dcterms:created>
  <dcterms:modified xsi:type="dcterms:W3CDTF">2020-03-03T01:12:02Z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